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51"/>
  </p:notesMasterIdLst>
  <p:handoutMasterIdLst>
    <p:handoutMasterId r:id="rId52"/>
  </p:handoutMasterIdLst>
  <p:sldIdLst>
    <p:sldId id="256" r:id="rId5"/>
    <p:sldId id="485" r:id="rId6"/>
    <p:sldId id="486" r:id="rId7"/>
    <p:sldId id="487" r:id="rId8"/>
    <p:sldId id="488" r:id="rId9"/>
    <p:sldId id="681" r:id="rId10"/>
    <p:sldId id="682" r:id="rId11"/>
    <p:sldId id="683" r:id="rId12"/>
    <p:sldId id="684" r:id="rId13"/>
    <p:sldId id="686" r:id="rId14"/>
    <p:sldId id="687" r:id="rId15"/>
    <p:sldId id="688" r:id="rId16"/>
    <p:sldId id="689" r:id="rId17"/>
    <p:sldId id="690" r:id="rId18"/>
    <p:sldId id="691" r:id="rId19"/>
    <p:sldId id="697" r:id="rId20"/>
    <p:sldId id="696" r:id="rId21"/>
    <p:sldId id="695" r:id="rId22"/>
    <p:sldId id="694" r:id="rId23"/>
    <p:sldId id="693" r:id="rId24"/>
    <p:sldId id="692" r:id="rId25"/>
    <p:sldId id="698" r:id="rId26"/>
    <p:sldId id="700" r:id="rId27"/>
    <p:sldId id="699" r:id="rId28"/>
    <p:sldId id="701" r:id="rId29"/>
    <p:sldId id="702" r:id="rId30"/>
    <p:sldId id="703" r:id="rId31"/>
    <p:sldId id="704" r:id="rId32"/>
    <p:sldId id="705" r:id="rId33"/>
    <p:sldId id="706" r:id="rId34"/>
    <p:sldId id="707" r:id="rId35"/>
    <p:sldId id="708" r:id="rId36"/>
    <p:sldId id="709" r:id="rId37"/>
    <p:sldId id="712" r:id="rId38"/>
    <p:sldId id="710" r:id="rId39"/>
    <p:sldId id="711" r:id="rId40"/>
    <p:sldId id="713" r:id="rId41"/>
    <p:sldId id="714" r:id="rId42"/>
    <p:sldId id="716" r:id="rId43"/>
    <p:sldId id="715" r:id="rId44"/>
    <p:sldId id="717" r:id="rId45"/>
    <p:sldId id="680" r:id="rId46"/>
    <p:sldId id="718" r:id="rId47"/>
    <p:sldId id="719" r:id="rId48"/>
    <p:sldId id="720" r:id="rId49"/>
    <p:sldId id="721" r:id="rId50"/>
  </p:sldIdLst>
  <p:sldSz cx="9144000" cy="6858000" type="screen4x3"/>
  <p:notesSz cx="9928225" cy="6797675"/>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3157" autoAdjust="0"/>
  </p:normalViewPr>
  <p:slideViewPr>
    <p:cSldViewPr>
      <p:cViewPr varScale="1">
        <p:scale>
          <a:sx n="73" d="100"/>
          <a:sy n="73" d="100"/>
        </p:scale>
        <p:origin x="1482" y="72"/>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05/08/2018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8/5/2018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10</a:t>
            </a:fld>
            <a:endParaRPr lang="en-GB" dirty="0"/>
          </a:p>
        </p:txBody>
      </p:sp>
    </p:spTree>
    <p:extLst>
      <p:ext uri="{BB962C8B-B14F-4D97-AF65-F5344CB8AC3E}">
        <p14:creationId xmlns:p14="http://schemas.microsoft.com/office/powerpoint/2010/main" val="112935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11</a:t>
            </a:fld>
            <a:endParaRPr lang="en-GB" dirty="0"/>
          </a:p>
        </p:txBody>
      </p:sp>
    </p:spTree>
    <p:extLst>
      <p:ext uri="{BB962C8B-B14F-4D97-AF65-F5344CB8AC3E}">
        <p14:creationId xmlns:p14="http://schemas.microsoft.com/office/powerpoint/2010/main" val="322752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12</a:t>
            </a:fld>
            <a:endParaRPr lang="en-GB" dirty="0"/>
          </a:p>
        </p:txBody>
      </p:sp>
    </p:spTree>
    <p:extLst>
      <p:ext uri="{BB962C8B-B14F-4D97-AF65-F5344CB8AC3E}">
        <p14:creationId xmlns:p14="http://schemas.microsoft.com/office/powerpoint/2010/main" val="419181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13</a:t>
            </a:fld>
            <a:endParaRPr lang="en-GB" dirty="0"/>
          </a:p>
        </p:txBody>
      </p:sp>
    </p:spTree>
    <p:extLst>
      <p:ext uri="{BB962C8B-B14F-4D97-AF65-F5344CB8AC3E}">
        <p14:creationId xmlns:p14="http://schemas.microsoft.com/office/powerpoint/2010/main" val="279550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14</a:t>
            </a:fld>
            <a:endParaRPr lang="en-GB" dirty="0"/>
          </a:p>
        </p:txBody>
      </p:sp>
    </p:spTree>
    <p:extLst>
      <p:ext uri="{BB962C8B-B14F-4D97-AF65-F5344CB8AC3E}">
        <p14:creationId xmlns:p14="http://schemas.microsoft.com/office/powerpoint/2010/main" val="6944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15</a:t>
            </a:fld>
            <a:endParaRPr lang="en-GB" dirty="0"/>
          </a:p>
        </p:txBody>
      </p:sp>
    </p:spTree>
    <p:extLst>
      <p:ext uri="{BB962C8B-B14F-4D97-AF65-F5344CB8AC3E}">
        <p14:creationId xmlns:p14="http://schemas.microsoft.com/office/powerpoint/2010/main" val="375385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16</a:t>
            </a:fld>
            <a:endParaRPr lang="en-GB" dirty="0"/>
          </a:p>
        </p:txBody>
      </p:sp>
    </p:spTree>
    <p:extLst>
      <p:ext uri="{BB962C8B-B14F-4D97-AF65-F5344CB8AC3E}">
        <p14:creationId xmlns:p14="http://schemas.microsoft.com/office/powerpoint/2010/main" val="329555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17</a:t>
            </a:fld>
            <a:endParaRPr lang="en-GB" dirty="0"/>
          </a:p>
        </p:txBody>
      </p:sp>
    </p:spTree>
    <p:extLst>
      <p:ext uri="{BB962C8B-B14F-4D97-AF65-F5344CB8AC3E}">
        <p14:creationId xmlns:p14="http://schemas.microsoft.com/office/powerpoint/2010/main" val="3029576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18</a:t>
            </a:fld>
            <a:endParaRPr lang="en-GB" dirty="0"/>
          </a:p>
        </p:txBody>
      </p:sp>
    </p:spTree>
    <p:extLst>
      <p:ext uri="{BB962C8B-B14F-4D97-AF65-F5344CB8AC3E}">
        <p14:creationId xmlns:p14="http://schemas.microsoft.com/office/powerpoint/2010/main" val="2267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19</a:t>
            </a:fld>
            <a:endParaRPr lang="en-GB" dirty="0"/>
          </a:p>
        </p:txBody>
      </p:sp>
    </p:spTree>
    <p:extLst>
      <p:ext uri="{BB962C8B-B14F-4D97-AF65-F5344CB8AC3E}">
        <p14:creationId xmlns:p14="http://schemas.microsoft.com/office/powerpoint/2010/main" val="39591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16442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20</a:t>
            </a:fld>
            <a:endParaRPr lang="en-GB" dirty="0"/>
          </a:p>
        </p:txBody>
      </p:sp>
    </p:spTree>
    <p:extLst>
      <p:ext uri="{BB962C8B-B14F-4D97-AF65-F5344CB8AC3E}">
        <p14:creationId xmlns:p14="http://schemas.microsoft.com/office/powerpoint/2010/main" val="336672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21</a:t>
            </a:fld>
            <a:endParaRPr lang="en-GB" dirty="0"/>
          </a:p>
        </p:txBody>
      </p:sp>
    </p:spTree>
    <p:extLst>
      <p:ext uri="{BB962C8B-B14F-4D97-AF65-F5344CB8AC3E}">
        <p14:creationId xmlns:p14="http://schemas.microsoft.com/office/powerpoint/2010/main" val="71403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22</a:t>
            </a:fld>
            <a:endParaRPr lang="en-GB" dirty="0"/>
          </a:p>
        </p:txBody>
      </p:sp>
    </p:spTree>
    <p:extLst>
      <p:ext uri="{BB962C8B-B14F-4D97-AF65-F5344CB8AC3E}">
        <p14:creationId xmlns:p14="http://schemas.microsoft.com/office/powerpoint/2010/main" val="61826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23</a:t>
            </a:fld>
            <a:endParaRPr lang="en-GB" dirty="0"/>
          </a:p>
        </p:txBody>
      </p:sp>
    </p:spTree>
    <p:extLst>
      <p:ext uri="{BB962C8B-B14F-4D97-AF65-F5344CB8AC3E}">
        <p14:creationId xmlns:p14="http://schemas.microsoft.com/office/powerpoint/2010/main" val="2248433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24</a:t>
            </a:fld>
            <a:endParaRPr lang="en-GB" dirty="0"/>
          </a:p>
        </p:txBody>
      </p:sp>
    </p:spTree>
    <p:extLst>
      <p:ext uri="{BB962C8B-B14F-4D97-AF65-F5344CB8AC3E}">
        <p14:creationId xmlns:p14="http://schemas.microsoft.com/office/powerpoint/2010/main" val="3323508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25</a:t>
            </a:fld>
            <a:endParaRPr lang="en-GB" dirty="0"/>
          </a:p>
        </p:txBody>
      </p:sp>
    </p:spTree>
    <p:extLst>
      <p:ext uri="{BB962C8B-B14F-4D97-AF65-F5344CB8AC3E}">
        <p14:creationId xmlns:p14="http://schemas.microsoft.com/office/powerpoint/2010/main" val="211832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26</a:t>
            </a:fld>
            <a:endParaRPr lang="en-GB" dirty="0"/>
          </a:p>
        </p:txBody>
      </p:sp>
    </p:spTree>
    <p:extLst>
      <p:ext uri="{BB962C8B-B14F-4D97-AF65-F5344CB8AC3E}">
        <p14:creationId xmlns:p14="http://schemas.microsoft.com/office/powerpoint/2010/main" val="3451247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27</a:t>
            </a:fld>
            <a:endParaRPr lang="en-GB" dirty="0"/>
          </a:p>
        </p:txBody>
      </p:sp>
    </p:spTree>
    <p:extLst>
      <p:ext uri="{BB962C8B-B14F-4D97-AF65-F5344CB8AC3E}">
        <p14:creationId xmlns:p14="http://schemas.microsoft.com/office/powerpoint/2010/main" val="3265896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28</a:t>
            </a:fld>
            <a:endParaRPr lang="en-GB" dirty="0"/>
          </a:p>
        </p:txBody>
      </p:sp>
    </p:spTree>
    <p:extLst>
      <p:ext uri="{BB962C8B-B14F-4D97-AF65-F5344CB8AC3E}">
        <p14:creationId xmlns:p14="http://schemas.microsoft.com/office/powerpoint/2010/main" val="86412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29</a:t>
            </a:fld>
            <a:endParaRPr lang="en-GB" dirty="0"/>
          </a:p>
        </p:txBody>
      </p:sp>
    </p:spTree>
    <p:extLst>
      <p:ext uri="{BB962C8B-B14F-4D97-AF65-F5344CB8AC3E}">
        <p14:creationId xmlns:p14="http://schemas.microsoft.com/office/powerpoint/2010/main" val="51093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1932047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30</a:t>
            </a:fld>
            <a:endParaRPr lang="en-GB" dirty="0"/>
          </a:p>
        </p:txBody>
      </p:sp>
    </p:spTree>
    <p:extLst>
      <p:ext uri="{BB962C8B-B14F-4D97-AF65-F5344CB8AC3E}">
        <p14:creationId xmlns:p14="http://schemas.microsoft.com/office/powerpoint/2010/main" val="3319123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31</a:t>
            </a:fld>
            <a:endParaRPr lang="en-GB" dirty="0"/>
          </a:p>
        </p:txBody>
      </p:sp>
    </p:spTree>
    <p:extLst>
      <p:ext uri="{BB962C8B-B14F-4D97-AF65-F5344CB8AC3E}">
        <p14:creationId xmlns:p14="http://schemas.microsoft.com/office/powerpoint/2010/main" val="2004520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32</a:t>
            </a:fld>
            <a:endParaRPr lang="en-GB" dirty="0"/>
          </a:p>
        </p:txBody>
      </p:sp>
    </p:spTree>
    <p:extLst>
      <p:ext uri="{BB962C8B-B14F-4D97-AF65-F5344CB8AC3E}">
        <p14:creationId xmlns:p14="http://schemas.microsoft.com/office/powerpoint/2010/main" val="1710029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33</a:t>
            </a:fld>
            <a:endParaRPr lang="en-GB" dirty="0"/>
          </a:p>
        </p:txBody>
      </p:sp>
    </p:spTree>
    <p:extLst>
      <p:ext uri="{BB962C8B-B14F-4D97-AF65-F5344CB8AC3E}">
        <p14:creationId xmlns:p14="http://schemas.microsoft.com/office/powerpoint/2010/main" val="229143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34</a:t>
            </a:fld>
            <a:endParaRPr lang="en-GB" dirty="0"/>
          </a:p>
        </p:txBody>
      </p:sp>
    </p:spTree>
    <p:extLst>
      <p:ext uri="{BB962C8B-B14F-4D97-AF65-F5344CB8AC3E}">
        <p14:creationId xmlns:p14="http://schemas.microsoft.com/office/powerpoint/2010/main" val="3016588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35</a:t>
            </a:fld>
            <a:endParaRPr lang="en-GB" dirty="0"/>
          </a:p>
        </p:txBody>
      </p:sp>
    </p:spTree>
    <p:extLst>
      <p:ext uri="{BB962C8B-B14F-4D97-AF65-F5344CB8AC3E}">
        <p14:creationId xmlns:p14="http://schemas.microsoft.com/office/powerpoint/2010/main" val="127607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6C00DB4-E585-43D3-9A29-E1C42556C769}" type="slidenum">
              <a:rPr lang="en-GB" smtClean="0"/>
              <a:pPr>
                <a:defRPr/>
              </a:pPr>
              <a:t>36</a:t>
            </a:fld>
            <a:endParaRPr lang="en-GB" dirty="0"/>
          </a:p>
        </p:txBody>
      </p:sp>
    </p:spTree>
    <p:extLst>
      <p:ext uri="{BB962C8B-B14F-4D97-AF65-F5344CB8AC3E}">
        <p14:creationId xmlns:p14="http://schemas.microsoft.com/office/powerpoint/2010/main" val="2434721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89421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3035038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381627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014226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251362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625954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3216985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1093151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1977884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349520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2180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46928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57849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123202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122322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980418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slide" Target="../slides/slide4.xml"/><Relationship Id="rId7" Type="http://schemas.openxmlformats.org/officeDocument/2006/relationships/slide" Target="../slides/slide22.xml"/><Relationship Id="rId2"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3.xml"/><Relationship Id="rId4" Type="http://schemas.openxmlformats.org/officeDocument/2006/relationships/slide" Target="../slides/slide10.xml"/><Relationship Id="rId9" Type="http://schemas.openxmlformats.org/officeDocument/2006/relationships/slide" Target="../slides/slide37.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image" Target="../media/image5.gif"/><Relationship Id="rId3" Type="http://schemas.openxmlformats.org/officeDocument/2006/relationships/slide" Target="../slides/slide5.xml"/><Relationship Id="rId7" Type="http://schemas.openxmlformats.org/officeDocument/2006/relationships/slide" Target="../slides/slide14.xml"/><Relationship Id="rId12" Type="http://schemas.openxmlformats.org/officeDocument/2006/relationships/slide" Target="../slides/slide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2.jpeg"/><Relationship Id="rId11" Type="http://schemas.openxmlformats.org/officeDocument/2006/relationships/image" Target="../media/image4.gif"/><Relationship Id="rId5" Type="http://schemas.openxmlformats.org/officeDocument/2006/relationships/slide" Target="../slides/slide1.xml"/><Relationship Id="rId10" Type="http://schemas.openxmlformats.org/officeDocument/2006/relationships/image" Target="../media/image3.gif"/><Relationship Id="rId4" Type="http://schemas.openxmlformats.org/officeDocument/2006/relationships/slide" Target="../slides/slide13.xml"/><Relationship Id="rId9" Type="http://schemas.openxmlformats.org/officeDocument/2006/relationships/slide" Target="../slides/slide4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105036" y="72008"/>
            <a:ext cx="8859452"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4" name="Round Same Side Corner Rectangle 3">
            <a:hlinkClick r:id="rId2" action="ppaction://hlinksldjump"/>
          </p:cNvPr>
          <p:cNvSpPr/>
          <p:nvPr/>
        </p:nvSpPr>
        <p:spPr>
          <a:xfrm>
            <a:off x="240280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3.1</a:t>
            </a:r>
            <a:endParaRPr lang="en-GB" sz="1400" b="1" dirty="0">
              <a:latin typeface="Arial" panose="020B0604020202020204" pitchFamily="34" charset="0"/>
              <a:cs typeface="Arial" panose="020B0604020202020204" pitchFamily="34" charset="0"/>
            </a:endParaRPr>
          </a:p>
        </p:txBody>
      </p:sp>
      <p:sp>
        <p:nvSpPr>
          <p:cNvPr id="5" name="Round Same Side Corner Rectangle 4">
            <a:hlinkClick r:id="rId3" action="ppaction://hlinksldjump"/>
          </p:cNvPr>
          <p:cNvSpPr/>
          <p:nvPr/>
        </p:nvSpPr>
        <p:spPr>
          <a:xfrm>
            <a:off x="202158" y="620688"/>
            <a:ext cx="1201490"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Scenario</a:t>
            </a:r>
            <a:endParaRPr lang="en-GB" b="1" dirty="0">
              <a:latin typeface="Arial" panose="020B0604020202020204" pitchFamily="34" charset="0"/>
              <a:cs typeface="Arial" panose="020B0604020202020204" pitchFamily="34" charset="0"/>
            </a:endParaRPr>
          </a:p>
        </p:txBody>
      </p:sp>
      <p:sp>
        <p:nvSpPr>
          <p:cNvPr id="7" name="Round Same Side Corner Rectangle 6">
            <a:hlinkClick r:id="rId4" action="ppaction://hlinksldjump"/>
          </p:cNvPr>
          <p:cNvSpPr/>
          <p:nvPr/>
        </p:nvSpPr>
        <p:spPr>
          <a:xfrm>
            <a:off x="300436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3.2</a:t>
            </a:r>
            <a:endParaRPr lang="en-GB" sz="1400" b="1" dirty="0">
              <a:latin typeface="Arial" panose="020B0604020202020204" pitchFamily="34" charset="0"/>
              <a:cs typeface="Arial" panose="020B0604020202020204" pitchFamily="34" charset="0"/>
            </a:endParaRPr>
          </a:p>
        </p:txBody>
      </p:sp>
      <p:sp>
        <p:nvSpPr>
          <p:cNvPr id="8" name="Round Same Side Corner Rectangle 7">
            <a:hlinkClick r:id="rId5" action="ppaction://hlinksldjump"/>
          </p:cNvPr>
          <p:cNvSpPr/>
          <p:nvPr/>
        </p:nvSpPr>
        <p:spPr>
          <a:xfrm>
            <a:off x="1465192" y="620688"/>
            <a:ext cx="8760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Glossary</a:t>
            </a:r>
            <a:endParaRPr lang="en-GB" sz="2000" b="1" dirty="0">
              <a:latin typeface="Arial" panose="020B0604020202020204" pitchFamily="34" charset="0"/>
              <a:cs typeface="Arial" panose="020B0604020202020204" pitchFamily="34" charset="0"/>
            </a:endParaRPr>
          </a:p>
        </p:txBody>
      </p:sp>
      <p:sp>
        <p:nvSpPr>
          <p:cNvPr id="11" name="Round Same Side Corner Rectangle 10">
            <a:hlinkClick r:id="rId6" action="ppaction://hlinksldjump"/>
          </p:cNvPr>
          <p:cNvSpPr/>
          <p:nvPr/>
        </p:nvSpPr>
        <p:spPr>
          <a:xfrm>
            <a:off x="360592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3.3</a:t>
            </a:r>
            <a:endParaRPr lang="en-GB" sz="1400" b="1" dirty="0">
              <a:latin typeface="Arial" panose="020B0604020202020204" pitchFamily="34" charset="0"/>
              <a:cs typeface="Arial" panose="020B0604020202020204" pitchFamily="34" charset="0"/>
            </a:endParaRPr>
          </a:p>
        </p:txBody>
      </p:sp>
      <p:sp>
        <p:nvSpPr>
          <p:cNvPr id="13" name="Round Same Side Corner Rectangle 12">
            <a:hlinkClick r:id="rId7" action="ppaction://hlinksldjump"/>
          </p:cNvPr>
          <p:cNvSpPr/>
          <p:nvPr/>
        </p:nvSpPr>
        <p:spPr>
          <a:xfrm>
            <a:off x="420748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3.4</a:t>
            </a:r>
            <a:endParaRPr lang="en-GB" sz="1400" b="1" dirty="0">
              <a:latin typeface="Arial" panose="020B0604020202020204" pitchFamily="34" charset="0"/>
              <a:cs typeface="Arial" panose="020B0604020202020204" pitchFamily="34" charset="0"/>
            </a:endParaRPr>
          </a:p>
        </p:txBody>
      </p:sp>
      <p:sp>
        <p:nvSpPr>
          <p:cNvPr id="14" name="Round Same Side Corner Rectangle 13">
            <a:hlinkClick r:id="" action="ppaction://noaction"/>
          </p:cNvPr>
          <p:cNvSpPr/>
          <p:nvPr userDrawn="1"/>
        </p:nvSpPr>
        <p:spPr>
          <a:xfrm>
            <a:off x="6012160" y="620688"/>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12" name="Round Same Side Corner Rectangle 11">
            <a:hlinkClick r:id="rId8" action="ppaction://hlinksldjump"/>
          </p:cNvPr>
          <p:cNvSpPr/>
          <p:nvPr userDrawn="1"/>
        </p:nvSpPr>
        <p:spPr>
          <a:xfrm>
            <a:off x="480904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3.5</a:t>
            </a:r>
            <a:endParaRPr lang="en-GB" sz="1400" b="1" dirty="0">
              <a:latin typeface="Arial" panose="020B0604020202020204" pitchFamily="34" charset="0"/>
              <a:cs typeface="Arial" panose="020B0604020202020204" pitchFamily="34" charset="0"/>
            </a:endParaRPr>
          </a:p>
        </p:txBody>
      </p:sp>
      <p:sp>
        <p:nvSpPr>
          <p:cNvPr id="16" name="Round Same Side Corner Rectangle 15">
            <a:hlinkClick r:id="rId9" action="ppaction://hlinksldjump"/>
          </p:cNvPr>
          <p:cNvSpPr/>
          <p:nvPr userDrawn="1"/>
        </p:nvSpPr>
        <p:spPr>
          <a:xfrm>
            <a:off x="5410604" y="620688"/>
            <a:ext cx="5400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3.6</a:t>
            </a:r>
            <a:endParaRPr lang="en-GB" sz="14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77105" y="983578"/>
            <a:ext cx="8752613"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773" y="1412776"/>
            <a:ext cx="8684231" cy="5019600"/>
          </a:xfrm>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3214344-8236-4B1F-A3DF-DA24BB3EAD55}" type="datetimeFigureOut">
              <a:rPr lang="en-GB" smtClean="0"/>
              <a:pPr/>
              <a:t>05/08/2018</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8F1201DD-DA1B-4B07-90AE-AA0AC650B466}" type="slidenum">
              <a:rPr lang="en-GB" smtClean="0"/>
              <a:pPr/>
              <a:t>‹#›</a:t>
            </a:fld>
            <a:endParaRPr lang="en-GB"/>
          </a:p>
        </p:txBody>
      </p:sp>
      <p:sp>
        <p:nvSpPr>
          <p:cNvPr id="7" name="Title 6"/>
          <p:cNvSpPr>
            <a:spLocks noGrp="1"/>
          </p:cNvSpPr>
          <p:nvPr>
            <p:ph type="title"/>
          </p:nvPr>
        </p:nvSpPr>
        <p:spPr>
          <a:xfrm>
            <a:off x="467544" y="490662"/>
            <a:ext cx="8229600" cy="850106"/>
          </a:xfrm>
        </p:spPr>
        <p:txBody>
          <a:bodyPr lIns="0" tIns="0" rIns="0" bIns="0" rtlCol="0" anchor="b" anchorCtr="0"/>
          <a:lstStyle>
            <a:lvl1pPr algn="ctr">
              <a:defRPr/>
            </a:lvl1pPr>
            <a:extLst/>
          </a:lstStyle>
          <a:p>
            <a:r>
              <a:rPr kumimoji="0" lang="en-US" smtClean="0"/>
              <a:t>Click to edit Master title style</a:t>
            </a:r>
            <a:endParaRPr kumimoji="0" lang="en-US"/>
          </a:p>
        </p:txBody>
      </p:sp>
      <p:sp>
        <p:nvSpPr>
          <p:cNvPr id="8" name="Round Same Side Corner Rectangle 7">
            <a:hlinkClick r:id="rId2" action="ppaction://hlinksldjump"/>
          </p:cNvPr>
          <p:cNvSpPr/>
          <p:nvPr userDrawn="1"/>
        </p:nvSpPr>
        <p:spPr>
          <a:xfrm>
            <a:off x="755576" y="-27384"/>
            <a:ext cx="576064" cy="288032"/>
          </a:xfrm>
          <a:prstGeom prst="round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dirty="0" smtClean="0">
                <a:latin typeface="Calibri" pitchFamily="34" charset="0"/>
                <a:cs typeface="Calibri" pitchFamily="34" charset="0"/>
              </a:rPr>
              <a:t>LO1</a:t>
            </a:r>
            <a:endParaRPr lang="en-GB" sz="1600" b="1" dirty="0">
              <a:latin typeface="Calibri" pitchFamily="34" charset="0"/>
              <a:cs typeface="Calibri" pitchFamily="34" charset="0"/>
            </a:endParaRPr>
          </a:p>
        </p:txBody>
      </p:sp>
      <p:sp>
        <p:nvSpPr>
          <p:cNvPr id="9" name="Round Same Side Corner Rectangle 8">
            <a:hlinkClick r:id="rId3" action="ppaction://hlinksldjump"/>
          </p:cNvPr>
          <p:cNvSpPr/>
          <p:nvPr userDrawn="1"/>
        </p:nvSpPr>
        <p:spPr>
          <a:xfrm>
            <a:off x="1320801" y="-27384"/>
            <a:ext cx="86409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Scenario</a:t>
            </a:r>
            <a:endParaRPr lang="en-GB" sz="1600" b="1" dirty="0">
              <a:latin typeface="Calibri" pitchFamily="34" charset="0"/>
              <a:cs typeface="Calibri" pitchFamily="34" charset="0"/>
            </a:endParaRPr>
          </a:p>
        </p:txBody>
      </p:sp>
      <p:sp>
        <p:nvSpPr>
          <p:cNvPr id="10" name="Round Same Side Corner Rectangle 9">
            <a:hlinkClick r:id="rId2" action="ppaction://hlinksldjump"/>
          </p:cNvPr>
          <p:cNvSpPr/>
          <p:nvPr userDrawn="1"/>
        </p:nvSpPr>
        <p:spPr>
          <a:xfrm>
            <a:off x="2174058" y="-27384"/>
            <a:ext cx="792088"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Criteria</a:t>
            </a:r>
            <a:endParaRPr lang="en-GB" sz="1400" b="1" dirty="0">
              <a:latin typeface="Calibri" pitchFamily="34" charset="0"/>
              <a:cs typeface="Calibri" pitchFamily="34" charset="0"/>
            </a:endParaRPr>
          </a:p>
        </p:txBody>
      </p:sp>
      <p:sp>
        <p:nvSpPr>
          <p:cNvPr id="12" name="Round Same Side Corner Rectangle 11">
            <a:hlinkClick r:id="rId4" action="ppaction://hlinksldjump"/>
          </p:cNvPr>
          <p:cNvSpPr/>
          <p:nvPr userDrawn="1"/>
        </p:nvSpPr>
        <p:spPr>
          <a:xfrm>
            <a:off x="3340005"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2</a:t>
            </a:r>
            <a:endParaRPr lang="en-GB" sz="1400" b="1" dirty="0">
              <a:latin typeface="Calibri" pitchFamily="34" charset="0"/>
              <a:cs typeface="Calibri" pitchFamily="34" charset="0"/>
            </a:endParaRPr>
          </a:p>
        </p:txBody>
      </p:sp>
      <p:sp>
        <p:nvSpPr>
          <p:cNvPr id="14" name="Round Same Side Corner Rectangle 13">
            <a:hlinkClick r:id="" action="ppaction://noaction"/>
          </p:cNvPr>
          <p:cNvSpPr/>
          <p:nvPr userDrawn="1"/>
        </p:nvSpPr>
        <p:spPr>
          <a:xfrm>
            <a:off x="7956376" y="-27384"/>
            <a:ext cx="1152128"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Assessment</a:t>
            </a:r>
            <a:endParaRPr lang="en-GB" sz="1400" b="1" dirty="0">
              <a:latin typeface="Calibri" pitchFamily="34" charset="0"/>
              <a:cs typeface="Calibri" pitchFamily="34" charset="0"/>
            </a:endParaRPr>
          </a:p>
        </p:txBody>
      </p:sp>
      <p:pic>
        <p:nvPicPr>
          <p:cNvPr id="15" name="Picture 14" descr="home.jpg">
            <a:hlinkClick r:id="rId5" action="ppaction://hlinksldjump"/>
          </p:cNvPr>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1" y="0"/>
            <a:ext cx="467544" cy="553790"/>
          </a:xfrm>
          <a:prstGeom prst="rect">
            <a:avLst/>
          </a:prstGeom>
        </p:spPr>
      </p:pic>
      <p:sp>
        <p:nvSpPr>
          <p:cNvPr id="16" name="Round Same Side Corner Rectangle 15">
            <a:hlinkClick r:id="rId7" action="ppaction://hlinksldjump"/>
          </p:cNvPr>
          <p:cNvSpPr/>
          <p:nvPr userDrawn="1"/>
        </p:nvSpPr>
        <p:spPr>
          <a:xfrm>
            <a:off x="3724702"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3</a:t>
            </a:r>
            <a:endParaRPr lang="en-GB" sz="1400" b="1" dirty="0">
              <a:latin typeface="Calibri" pitchFamily="34" charset="0"/>
              <a:cs typeface="Calibri" pitchFamily="34" charset="0"/>
            </a:endParaRPr>
          </a:p>
        </p:txBody>
      </p:sp>
      <p:sp>
        <p:nvSpPr>
          <p:cNvPr id="17" name="Round Same Side Corner Rectangle 16">
            <a:hlinkClick r:id="rId7" action="ppaction://hlinksldjump"/>
          </p:cNvPr>
          <p:cNvSpPr/>
          <p:nvPr userDrawn="1"/>
        </p:nvSpPr>
        <p:spPr>
          <a:xfrm>
            <a:off x="4109399"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4</a:t>
            </a:r>
            <a:endParaRPr lang="en-GB" sz="1400" b="1" dirty="0">
              <a:latin typeface="Calibri" pitchFamily="34" charset="0"/>
              <a:cs typeface="Calibri" pitchFamily="34" charset="0"/>
            </a:endParaRPr>
          </a:p>
        </p:txBody>
      </p:sp>
      <p:sp>
        <p:nvSpPr>
          <p:cNvPr id="18" name="Round Same Side Corner Rectangle 17">
            <a:hlinkClick r:id="" action="ppaction://noaction"/>
          </p:cNvPr>
          <p:cNvSpPr/>
          <p:nvPr userDrawn="1"/>
        </p:nvSpPr>
        <p:spPr>
          <a:xfrm>
            <a:off x="2955308"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1</a:t>
            </a:r>
            <a:endParaRPr lang="en-GB" sz="1400" b="1" dirty="0">
              <a:latin typeface="Calibri" pitchFamily="34" charset="0"/>
              <a:cs typeface="Calibri" pitchFamily="34" charset="0"/>
            </a:endParaRPr>
          </a:p>
        </p:txBody>
      </p:sp>
      <p:sp>
        <p:nvSpPr>
          <p:cNvPr id="19" name="Round Same Side Corner Rectangle 18">
            <a:hlinkClick r:id="rId7" action="ppaction://hlinksldjump"/>
          </p:cNvPr>
          <p:cNvSpPr/>
          <p:nvPr userDrawn="1"/>
        </p:nvSpPr>
        <p:spPr>
          <a:xfrm>
            <a:off x="4494096"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5</a:t>
            </a:r>
            <a:endParaRPr lang="en-GB" sz="1400" b="1" dirty="0">
              <a:latin typeface="Calibri" pitchFamily="34" charset="0"/>
              <a:cs typeface="Calibri" pitchFamily="34" charset="0"/>
            </a:endParaRPr>
          </a:p>
        </p:txBody>
      </p:sp>
      <p:sp>
        <p:nvSpPr>
          <p:cNvPr id="20" name="Round Same Side Corner Rectangle 19">
            <a:hlinkClick r:id="rId8" action="ppaction://hlinksldjump"/>
          </p:cNvPr>
          <p:cNvSpPr/>
          <p:nvPr userDrawn="1"/>
        </p:nvSpPr>
        <p:spPr>
          <a:xfrm>
            <a:off x="4878793"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6</a:t>
            </a:r>
            <a:endParaRPr lang="en-GB" sz="1400" b="1" dirty="0">
              <a:latin typeface="Calibri" pitchFamily="34" charset="0"/>
              <a:cs typeface="Calibri" pitchFamily="34" charset="0"/>
            </a:endParaRPr>
          </a:p>
        </p:txBody>
      </p:sp>
      <p:sp>
        <p:nvSpPr>
          <p:cNvPr id="21" name="Round Same Side Corner Rectangle 20">
            <a:hlinkClick r:id="rId8" action="ppaction://hlinksldjump"/>
          </p:cNvPr>
          <p:cNvSpPr/>
          <p:nvPr userDrawn="1"/>
        </p:nvSpPr>
        <p:spPr>
          <a:xfrm>
            <a:off x="5263490"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7</a:t>
            </a:r>
            <a:endParaRPr lang="en-GB" sz="1400" b="1" dirty="0">
              <a:latin typeface="Calibri" pitchFamily="34" charset="0"/>
              <a:cs typeface="Calibri" pitchFamily="34" charset="0"/>
            </a:endParaRPr>
          </a:p>
        </p:txBody>
      </p:sp>
      <p:sp>
        <p:nvSpPr>
          <p:cNvPr id="22" name="Round Same Side Corner Rectangle 21">
            <a:hlinkClick r:id="rId9" action="ppaction://hlinksldjump"/>
          </p:cNvPr>
          <p:cNvSpPr/>
          <p:nvPr userDrawn="1"/>
        </p:nvSpPr>
        <p:spPr>
          <a:xfrm>
            <a:off x="5648187"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8</a:t>
            </a:r>
            <a:endParaRPr lang="en-GB" sz="1400" b="1" dirty="0">
              <a:latin typeface="Calibri" pitchFamily="34" charset="0"/>
              <a:cs typeface="Calibri" pitchFamily="34" charset="0"/>
            </a:endParaRPr>
          </a:p>
        </p:txBody>
      </p:sp>
      <p:sp>
        <p:nvSpPr>
          <p:cNvPr id="23" name="Round Same Side Corner Rectangle 22">
            <a:hlinkClick r:id="rId9" action="ppaction://hlinksldjump"/>
          </p:cNvPr>
          <p:cNvSpPr/>
          <p:nvPr userDrawn="1"/>
        </p:nvSpPr>
        <p:spPr>
          <a:xfrm>
            <a:off x="6032885"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9</a:t>
            </a:r>
            <a:endParaRPr lang="en-GB" sz="1400" b="1" dirty="0">
              <a:latin typeface="Calibri" pitchFamily="34" charset="0"/>
              <a:cs typeface="Calibri" pitchFamily="34" charset="0"/>
            </a:endParaRPr>
          </a:p>
        </p:txBody>
      </p:sp>
      <p:sp>
        <p:nvSpPr>
          <p:cNvPr id="24" name="Round Same Side Corner Rectangle 23">
            <a:hlinkClick r:id="" action="ppaction://noaction"/>
          </p:cNvPr>
          <p:cNvSpPr/>
          <p:nvPr userDrawn="1"/>
        </p:nvSpPr>
        <p:spPr>
          <a:xfrm>
            <a:off x="6417583"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10</a:t>
            </a:r>
            <a:endParaRPr lang="en-GB" sz="1400" b="1" dirty="0">
              <a:latin typeface="Calibri" pitchFamily="34" charset="0"/>
              <a:cs typeface="Calibri" pitchFamily="34" charset="0"/>
            </a:endParaRPr>
          </a:p>
        </p:txBody>
      </p:sp>
      <p:sp>
        <p:nvSpPr>
          <p:cNvPr id="25" name="Round Same Side Corner Rectangle 24">
            <a:hlinkClick r:id="" action="ppaction://noaction"/>
          </p:cNvPr>
          <p:cNvSpPr/>
          <p:nvPr userDrawn="1"/>
        </p:nvSpPr>
        <p:spPr>
          <a:xfrm>
            <a:off x="6802281"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11</a:t>
            </a:r>
            <a:endParaRPr lang="en-GB" sz="1400" b="1" dirty="0">
              <a:latin typeface="Calibri" pitchFamily="34" charset="0"/>
              <a:cs typeface="Calibri" pitchFamily="34" charset="0"/>
            </a:endParaRPr>
          </a:p>
        </p:txBody>
      </p:sp>
      <p:sp>
        <p:nvSpPr>
          <p:cNvPr id="26" name="Round Same Side Corner Rectangle 25">
            <a:hlinkClick r:id="" action="ppaction://noaction"/>
          </p:cNvPr>
          <p:cNvSpPr/>
          <p:nvPr userDrawn="1"/>
        </p:nvSpPr>
        <p:spPr>
          <a:xfrm>
            <a:off x="7186979"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12</a:t>
            </a:r>
            <a:endParaRPr lang="en-GB" sz="1400" b="1" dirty="0">
              <a:latin typeface="Calibri" pitchFamily="34" charset="0"/>
              <a:cs typeface="Calibri" pitchFamily="34" charset="0"/>
            </a:endParaRPr>
          </a:p>
        </p:txBody>
      </p:sp>
      <p:sp>
        <p:nvSpPr>
          <p:cNvPr id="27" name="Round Same Side Corner Rectangle 26">
            <a:hlinkClick r:id="" action="ppaction://noaction"/>
          </p:cNvPr>
          <p:cNvSpPr/>
          <p:nvPr userDrawn="1"/>
        </p:nvSpPr>
        <p:spPr>
          <a:xfrm>
            <a:off x="7571677" y="-27384"/>
            <a:ext cx="395536" cy="2880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Calibri" pitchFamily="34" charset="0"/>
                <a:cs typeface="Calibri" pitchFamily="34" charset="0"/>
              </a:rPr>
              <a:t>13</a:t>
            </a:r>
            <a:endParaRPr lang="en-GB" sz="1400" b="1" dirty="0">
              <a:latin typeface="Calibri" pitchFamily="34" charset="0"/>
              <a:cs typeface="Calibri" pitchFamily="34" charset="0"/>
            </a:endParaRPr>
          </a:p>
        </p:txBody>
      </p:sp>
      <p:pic>
        <p:nvPicPr>
          <p:cNvPr id="28" name="Content Placeholder 20" descr="left.gif">
            <a:hlinkClick r:id="" action="ppaction://hlinkshowjump?jump=previousslide"/>
          </p:cNvPr>
          <p:cNvPicPr>
            <a:picLocks noChangeAspect="1"/>
          </p:cNvPicPr>
          <p:nvPr userDrawn="1"/>
        </p:nvPicPr>
        <p:blipFill>
          <a:blip r:embed="rId10" cstate="print"/>
          <a:stretch>
            <a:fillRect/>
          </a:stretch>
        </p:blipFill>
        <p:spPr>
          <a:xfrm>
            <a:off x="7719392" y="6504384"/>
            <a:ext cx="381000" cy="381000"/>
          </a:xfrm>
          <a:prstGeom prst="rect">
            <a:avLst/>
          </a:prstGeom>
        </p:spPr>
      </p:pic>
      <p:pic>
        <p:nvPicPr>
          <p:cNvPr id="29" name="Picture 28" descr="right.gif">
            <a:hlinkClick r:id="" action="ppaction://hlinkshowjump?jump=nextslide"/>
          </p:cNvPr>
          <p:cNvPicPr>
            <a:picLocks noChangeAspect="1"/>
          </p:cNvPicPr>
          <p:nvPr userDrawn="1"/>
        </p:nvPicPr>
        <p:blipFill>
          <a:blip r:embed="rId11" cstate="print"/>
          <a:stretch>
            <a:fillRect/>
          </a:stretch>
        </p:blipFill>
        <p:spPr>
          <a:xfrm>
            <a:off x="8727504" y="6432376"/>
            <a:ext cx="381000" cy="381000"/>
          </a:xfrm>
          <a:prstGeom prst="rect">
            <a:avLst/>
          </a:prstGeom>
        </p:spPr>
      </p:pic>
      <p:pic>
        <p:nvPicPr>
          <p:cNvPr id="30" name="Picture 2" descr="home_2.gif - (8K)">
            <a:hlinkClick r:id="rId12" action="ppaction://hlinksldjump"/>
          </p:cNvPr>
          <p:cNvPicPr>
            <a:picLocks noChangeAspect="1" noChangeArrowheads="1" noCrop="1"/>
          </p:cNvPicPr>
          <p:nvPr userDrawn="1"/>
        </p:nvPicPr>
        <p:blipFill>
          <a:blip r:embed="rId13" cstate="print"/>
          <a:srcRect/>
          <a:stretch>
            <a:fillRect/>
          </a:stretch>
        </p:blipFill>
        <p:spPr bwMode="auto">
          <a:xfrm>
            <a:off x="8100392" y="6527626"/>
            <a:ext cx="666750" cy="285750"/>
          </a:xfrm>
          <a:prstGeom prst="rect">
            <a:avLst/>
          </a:prstGeom>
          <a:noFill/>
        </p:spPr>
      </p:pic>
    </p:spTree>
    <p:extLst>
      <p:ext uri="{BB962C8B-B14F-4D97-AF65-F5344CB8AC3E}">
        <p14:creationId xmlns:p14="http://schemas.microsoft.com/office/powerpoint/2010/main" val="2797167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5"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reasury.qld.gov.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abs.gov.au/" TargetMode="External"/><Relationship Id="rId4" Type="http://schemas.openxmlformats.org/officeDocument/2006/relationships/hyperlink" Target="http://www.datahub.govnet.qld.gov.a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Students.xls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chris-kimble.com/Courses/World_Med_MBA/Types-of-Information-System.html" TargetMode="Externa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CTEC%20-%20Unit%2002%20-%20DFD%20Walkthrough.pptx" TargetMode="External"/><Relationship Id="rId5" Type="http://schemas.openxmlformats.org/officeDocument/2006/relationships/image" Target="../media/image23.jpe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hyperlink" Target="2.3%20-%20Exam%20Questions.doc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2.3%20-%20Exam%20Questions.doc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2.3%20-%20Exam%20Questions.doc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2.3%20-%20Exam%20Questions.doc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2.3%20-%20Exam%20Questions.doc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archbusinessanalytics.techtarget.com/quiz/Quiz-Big-data-analytics-tools-and-best-practices"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5682260"/>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2.3 - </a:t>
            </a: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Understand the use of global information and the benefits to individuals and organisations</a:t>
            </a:r>
          </a:p>
        </p:txBody>
      </p:sp>
      <p:sp>
        <p:nvSpPr>
          <p:cNvPr id="7" name="Rectangle 6"/>
          <p:cNvSpPr/>
          <p:nvPr/>
        </p:nvSpPr>
        <p:spPr>
          <a:xfrm>
            <a:off x="251520" y="260648"/>
            <a:ext cx="8496944"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1547664" y="332656"/>
            <a:ext cx="7056784" cy="1631216"/>
          </a:xfrm>
          <a:prstGeom prst="rect">
            <a:avLst/>
          </a:prstGeom>
          <a:noFill/>
        </p:spPr>
        <p:txBody>
          <a:bodyPr wrap="square" rtlCol="0">
            <a:spAutoFit/>
          </a:bodyPr>
          <a:lstStyle/>
          <a:p>
            <a:pPr algn="r"/>
            <a:r>
              <a:rPr lang="en-GB" sz="3200" dirty="0" smtClean="0"/>
              <a:t> </a:t>
            </a:r>
            <a:r>
              <a:rPr lang="en-GB" sz="3200" dirty="0"/>
              <a:t>Cambridge </a:t>
            </a:r>
            <a:r>
              <a:rPr lang="en-GB" sz="3200" b="1" dirty="0"/>
              <a:t>TECHNICALS </a:t>
            </a:r>
            <a:r>
              <a:rPr lang="en-GB" sz="3200" b="1" dirty="0" smtClean="0"/>
              <a:t/>
            </a:r>
            <a:br>
              <a:rPr lang="en-GB" sz="3200" b="1" dirty="0" smtClean="0"/>
            </a:br>
            <a:r>
              <a:rPr lang="en-GB" sz="3200" b="1" dirty="0" smtClean="0"/>
              <a:t>LEVEL </a:t>
            </a:r>
            <a:r>
              <a:rPr lang="en-GB" sz="3200" b="1" dirty="0"/>
              <a:t>3 </a:t>
            </a:r>
            <a:endParaRPr lang="en-GB" sz="3200" b="1" dirty="0" smtClean="0"/>
          </a:p>
          <a:p>
            <a:pPr algn="r"/>
            <a:r>
              <a:rPr lang="en-GB" sz="3200" b="1" dirty="0" smtClean="0">
                <a:solidFill>
                  <a:schemeClr val="tx1">
                    <a:lumMod val="50000"/>
                    <a:lumOff val="50000"/>
                  </a:schemeClr>
                </a:solidFill>
              </a:rPr>
              <a:t>2016</a:t>
            </a:r>
            <a:endParaRPr lang="en-GB" sz="3600" b="1" dirty="0">
              <a:solidFill>
                <a:schemeClr val="tx1">
                  <a:lumMod val="50000"/>
                  <a:lumOff val="50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60847"/>
            <a:ext cx="8496944" cy="28686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15762"/>
            <a:ext cx="1667058" cy="160107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736"/>
            <a:ext cx="8568952" cy="5400675"/>
          </a:xfrm>
        </p:spPr>
        <p:txBody>
          <a:bodyPr numCol="1">
            <a:noAutofit/>
          </a:bodyPr>
          <a:lstStyle/>
          <a:p>
            <a:pPr marL="255588" indent="-255588">
              <a:spcAft>
                <a:spcPts val="0"/>
              </a:spcAft>
              <a:buClr>
                <a:srgbClr val="00B050"/>
              </a:buClr>
              <a:buSzPct val="75000"/>
              <a:buFont typeface="Wingdings 3" panose="05040102010807070707" pitchFamily="18" charset="2"/>
              <a:buChar char="u"/>
            </a:pPr>
            <a:r>
              <a:rPr lang="en-GB" sz="1650" dirty="0"/>
              <a:t>Sourced </a:t>
            </a:r>
            <a:r>
              <a:rPr lang="en-GB" sz="1650" dirty="0" smtClean="0"/>
              <a:t>location of information </a:t>
            </a:r>
            <a:r>
              <a:rPr lang="en-GB" sz="1650" dirty="0"/>
              <a:t>can be split into two distinct </a:t>
            </a:r>
            <a:r>
              <a:rPr lang="en-GB" sz="1650" dirty="0" smtClean="0"/>
              <a:t>places; internal </a:t>
            </a:r>
            <a:r>
              <a:rPr lang="en-GB" sz="1650" dirty="0"/>
              <a:t>and </a:t>
            </a:r>
            <a:r>
              <a:rPr lang="en-GB" sz="1650" dirty="0" smtClean="0"/>
              <a:t>external, </a:t>
            </a:r>
            <a:r>
              <a:rPr lang="en-GB" sz="1650" dirty="0"/>
              <a:t>both with their merits and issues</a:t>
            </a:r>
            <a:r>
              <a:rPr lang="en-GB" sz="1650" dirty="0" smtClean="0"/>
              <a:t>. Companies will use both locations for bets effect and few companies will work independently of both. Supermarkets have suppliers as well as customers, factories are still the middle men for raw materials and customers.</a:t>
            </a:r>
          </a:p>
          <a:p>
            <a:pPr marL="285750" indent="-285750">
              <a:spcAft>
                <a:spcPts val="0"/>
              </a:spcAft>
              <a:buClr>
                <a:srgbClr val="00B050"/>
              </a:buClr>
              <a:buSzPct val="75000"/>
              <a:buFont typeface="Wingdings 3" panose="05040102010807070707" pitchFamily="18" charset="2"/>
              <a:buChar char="u"/>
            </a:pPr>
            <a:r>
              <a:rPr lang="sv-SE" sz="1650" b="1" dirty="0" smtClean="0"/>
              <a:t>Internal</a:t>
            </a:r>
            <a:r>
              <a:rPr lang="sv-SE" sz="1650" dirty="0" smtClean="0"/>
              <a:t> </a:t>
            </a:r>
            <a:r>
              <a:rPr lang="sv-SE" sz="1650" dirty="0"/>
              <a:t>(e.g. financial reports, market analysis)  </a:t>
            </a:r>
            <a:r>
              <a:rPr lang="sv-SE" sz="1650" dirty="0" smtClean="0"/>
              <a:t>These include:</a:t>
            </a:r>
          </a:p>
          <a:p>
            <a:pPr marL="444500" lvl="1">
              <a:spcAft>
                <a:spcPts val="0"/>
              </a:spcAft>
            </a:pPr>
            <a:r>
              <a:rPr lang="en-GB" sz="1650" b="1" dirty="0"/>
              <a:t>Financial Information</a:t>
            </a:r>
            <a:r>
              <a:rPr lang="en-GB" sz="1650" dirty="0"/>
              <a:t>: </a:t>
            </a:r>
            <a:r>
              <a:rPr lang="en-GB" sz="1650" dirty="0" smtClean="0"/>
              <a:t>this </a:t>
            </a:r>
            <a:r>
              <a:rPr lang="en-GB" sz="1650" dirty="0"/>
              <a:t>is information related to the </a:t>
            </a:r>
            <a:r>
              <a:rPr lang="en-GB" sz="1650" dirty="0" smtClean="0"/>
              <a:t>performance </a:t>
            </a:r>
            <a:r>
              <a:rPr lang="en-GB" sz="1650" dirty="0"/>
              <a:t>and profit and loss of the company. This will include information on </a:t>
            </a:r>
            <a:r>
              <a:rPr lang="en-GB" sz="1650" dirty="0" smtClean="0"/>
              <a:t>how </a:t>
            </a:r>
            <a:r>
              <a:rPr lang="en-GB" sz="1650" dirty="0"/>
              <a:t>much you pay for items, how much you pay staff, the costs of rates and the </a:t>
            </a:r>
            <a:r>
              <a:rPr lang="en-GB" sz="1650" dirty="0" smtClean="0"/>
              <a:t>taxes </a:t>
            </a:r>
            <a:r>
              <a:rPr lang="en-GB" sz="1650" dirty="0"/>
              <a:t>that you pay as a business</a:t>
            </a:r>
            <a:r>
              <a:rPr lang="en-GB" sz="1650" dirty="0" smtClean="0"/>
              <a:t>.</a:t>
            </a:r>
          </a:p>
          <a:p>
            <a:pPr marL="444500" lvl="1">
              <a:spcAft>
                <a:spcPts val="0"/>
              </a:spcAft>
            </a:pPr>
            <a:r>
              <a:rPr lang="en-GB" sz="1650" b="1" dirty="0"/>
              <a:t>Personnel Information</a:t>
            </a:r>
            <a:r>
              <a:rPr lang="en-GB" sz="1650" dirty="0"/>
              <a:t>: </a:t>
            </a:r>
            <a:r>
              <a:rPr lang="en-GB" sz="1650" dirty="0" smtClean="0"/>
              <a:t>This </a:t>
            </a:r>
            <a:r>
              <a:rPr lang="en-GB" sz="1650" dirty="0"/>
              <a:t>is information held by the company </a:t>
            </a:r>
            <a:r>
              <a:rPr lang="en-GB" sz="1650" dirty="0" smtClean="0"/>
              <a:t>on </a:t>
            </a:r>
            <a:r>
              <a:rPr lang="en-GB" sz="1650" dirty="0"/>
              <a:t>their employees. This information must be freely available to the employee </a:t>
            </a:r>
            <a:r>
              <a:rPr lang="en-GB" sz="1650" dirty="0" smtClean="0"/>
              <a:t>any </a:t>
            </a:r>
            <a:r>
              <a:rPr lang="en-GB" sz="1650" dirty="0"/>
              <a:t>time that they request it.</a:t>
            </a:r>
            <a:endParaRPr lang="sv-SE" sz="1650" dirty="0"/>
          </a:p>
          <a:p>
            <a:pPr marL="444500" lvl="1">
              <a:spcAft>
                <a:spcPts val="0"/>
              </a:spcAft>
            </a:pPr>
            <a:r>
              <a:rPr lang="en-GB" sz="1650" b="1" dirty="0"/>
              <a:t>Marketing Information</a:t>
            </a:r>
            <a:r>
              <a:rPr lang="en-GB" sz="1650" dirty="0"/>
              <a:t>: </a:t>
            </a:r>
            <a:r>
              <a:rPr lang="en-GB" sz="1650" dirty="0" smtClean="0"/>
              <a:t>this </a:t>
            </a:r>
            <a:r>
              <a:rPr lang="en-GB" sz="1650" dirty="0"/>
              <a:t>is used by the </a:t>
            </a:r>
            <a:r>
              <a:rPr lang="en-GB" sz="1650" dirty="0" smtClean="0"/>
              <a:t>marketing </a:t>
            </a:r>
            <a:r>
              <a:rPr lang="en-GB" sz="1650" dirty="0"/>
              <a:t>team to </a:t>
            </a:r>
            <a:r>
              <a:rPr lang="en-GB" sz="1650" dirty="0" smtClean="0"/>
              <a:t>identify </a:t>
            </a:r>
            <a:r>
              <a:rPr lang="en-GB" sz="1650" dirty="0"/>
              <a:t>what products or services offered </a:t>
            </a:r>
            <a:r>
              <a:rPr lang="en-GB" sz="1650" dirty="0" smtClean="0"/>
              <a:t>are </a:t>
            </a:r>
            <a:r>
              <a:rPr lang="en-GB" sz="1650" dirty="0"/>
              <a:t>most successful. </a:t>
            </a:r>
            <a:r>
              <a:rPr lang="en-GB" sz="1650" dirty="0" smtClean="0"/>
              <a:t>They </a:t>
            </a:r>
            <a:r>
              <a:rPr lang="en-GB" sz="1650" dirty="0"/>
              <a:t>collect information from different departments such as </a:t>
            </a:r>
            <a:r>
              <a:rPr lang="en-GB" sz="1650" dirty="0" smtClean="0"/>
              <a:t>sales </a:t>
            </a:r>
            <a:r>
              <a:rPr lang="en-GB" sz="1650" dirty="0"/>
              <a:t>to promote certain products or services based on current success rates. </a:t>
            </a:r>
            <a:endParaRPr lang="en-GB" sz="1650" dirty="0" smtClean="0"/>
          </a:p>
          <a:p>
            <a:pPr marL="444500" lvl="1">
              <a:spcAft>
                <a:spcPts val="0"/>
              </a:spcAft>
            </a:pPr>
            <a:r>
              <a:rPr lang="en-GB" sz="1650" b="1" dirty="0" smtClean="0"/>
              <a:t>Purchasing </a:t>
            </a:r>
            <a:r>
              <a:rPr lang="en-GB" sz="1650" b="1" dirty="0"/>
              <a:t>Information</a:t>
            </a:r>
            <a:r>
              <a:rPr lang="en-GB" sz="1650" dirty="0"/>
              <a:t>: </a:t>
            </a:r>
            <a:r>
              <a:rPr lang="en-GB" sz="1650" dirty="0" smtClean="0"/>
              <a:t>this </a:t>
            </a:r>
            <a:r>
              <a:rPr lang="en-GB" sz="1650" dirty="0"/>
              <a:t>is collected by the purchasing </a:t>
            </a:r>
            <a:r>
              <a:rPr lang="en-GB" sz="1650" dirty="0" smtClean="0"/>
              <a:t>department </a:t>
            </a:r>
            <a:r>
              <a:rPr lang="en-GB" sz="1650" dirty="0"/>
              <a:t>who are involved with buying all of the products needed to run your </a:t>
            </a:r>
            <a:r>
              <a:rPr lang="en-GB" sz="1650" dirty="0" smtClean="0"/>
              <a:t>business.</a:t>
            </a:r>
          </a:p>
          <a:p>
            <a:pPr marL="444500" lvl="1">
              <a:spcAft>
                <a:spcPts val="0"/>
              </a:spcAft>
            </a:pPr>
            <a:r>
              <a:rPr lang="en-GB" sz="1650" b="1" dirty="0"/>
              <a:t>Sales Information</a:t>
            </a:r>
            <a:r>
              <a:rPr lang="en-GB" sz="1650" dirty="0"/>
              <a:t>: </a:t>
            </a:r>
            <a:r>
              <a:rPr lang="en-GB" sz="1650" dirty="0" smtClean="0"/>
              <a:t>this </a:t>
            </a:r>
            <a:r>
              <a:rPr lang="en-GB" sz="1650" dirty="0"/>
              <a:t>needs </a:t>
            </a:r>
            <a:r>
              <a:rPr lang="en-GB" sz="1650" dirty="0" smtClean="0"/>
              <a:t>to </a:t>
            </a:r>
            <a:r>
              <a:rPr lang="en-GB" sz="1650" dirty="0"/>
              <a:t>be monitored based on the product or services offered by your company. This </a:t>
            </a:r>
            <a:r>
              <a:rPr lang="en-GB" sz="1650" dirty="0" smtClean="0"/>
              <a:t>information </a:t>
            </a:r>
            <a:r>
              <a:rPr lang="en-GB" sz="1650" dirty="0"/>
              <a:t>needs to be passed </a:t>
            </a:r>
            <a:r>
              <a:rPr lang="en-GB" sz="1650" dirty="0" smtClean="0"/>
              <a:t>to ensure </a:t>
            </a:r>
            <a:r>
              <a:rPr lang="en-GB" sz="1650" dirty="0"/>
              <a:t>that the cost of your good or service is less than the sale price.</a:t>
            </a:r>
          </a:p>
          <a:p>
            <a:pPr marL="444500" lvl="1">
              <a:spcAft>
                <a:spcPts val="0"/>
              </a:spcAft>
            </a:pPr>
            <a:r>
              <a:rPr lang="en-GB" sz="1650" b="1" dirty="0"/>
              <a:t>Manufacturing information</a:t>
            </a:r>
            <a:r>
              <a:rPr lang="en-GB" sz="1650" dirty="0"/>
              <a:t>: This is information about the cost of manufacturing </a:t>
            </a:r>
            <a:r>
              <a:rPr lang="en-GB" sz="1650" dirty="0" smtClean="0"/>
              <a:t>goods </a:t>
            </a:r>
            <a:r>
              <a:rPr lang="en-GB" sz="1650" dirty="0"/>
              <a:t>within the </a:t>
            </a:r>
            <a:r>
              <a:rPr lang="en-GB" sz="1650" dirty="0" smtClean="0"/>
              <a:t>company and </a:t>
            </a:r>
            <a:r>
              <a:rPr lang="en-GB" sz="1650" dirty="0"/>
              <a:t>will normally include the </a:t>
            </a:r>
            <a:r>
              <a:rPr lang="en-GB" sz="1650" dirty="0" smtClean="0"/>
              <a:t>running </a:t>
            </a:r>
            <a:r>
              <a:rPr lang="en-GB" sz="1650" dirty="0"/>
              <a:t>cost of all machinery, the wages paid to production staff and the cost </a:t>
            </a:r>
            <a:r>
              <a:rPr lang="en-GB" sz="1650" dirty="0" smtClean="0"/>
              <a:t>of </a:t>
            </a:r>
            <a:r>
              <a:rPr lang="en-GB" sz="1650" dirty="0"/>
              <a:t>raw materials </a:t>
            </a:r>
            <a:r>
              <a:rPr lang="en-GB" sz="1650" dirty="0" smtClean="0"/>
              <a:t>used </a:t>
            </a:r>
            <a:r>
              <a:rPr lang="en-GB" sz="1650" dirty="0"/>
              <a:t>up in the manufacturing process</a:t>
            </a:r>
            <a:r>
              <a:rPr lang="en-GB" sz="1650" dirty="0" smtClean="0"/>
              <a:t>.</a:t>
            </a:r>
            <a:endParaRPr lang="en-GB" sz="1650" dirty="0"/>
          </a:p>
        </p:txBody>
      </p:sp>
      <p:sp>
        <p:nvSpPr>
          <p:cNvPr id="5" name="Title 1"/>
          <p:cNvSpPr>
            <a:spLocks noGrp="1"/>
          </p:cNvSpPr>
          <p:nvPr>
            <p:ph type="title"/>
          </p:nvPr>
        </p:nvSpPr>
        <p:spPr>
          <a:xfrm>
            <a:off x="35496" y="44624"/>
            <a:ext cx="8856984" cy="576064"/>
          </a:xfrm>
        </p:spPr>
        <p:txBody>
          <a:bodyPr>
            <a:noAutofit/>
          </a:bodyPr>
          <a:lstStyle/>
          <a:p>
            <a:r>
              <a:rPr lang="en-US" sz="3200" dirty="0" smtClean="0"/>
              <a:t>3.2 </a:t>
            </a:r>
            <a:r>
              <a:rPr lang="en-US" sz="3200" dirty="0"/>
              <a:t>– Categories of </a:t>
            </a:r>
            <a:r>
              <a:rPr lang="en-US" sz="3200" dirty="0" smtClean="0"/>
              <a:t>information used </a:t>
            </a:r>
            <a:r>
              <a:rPr lang="en-US" sz="3200" dirty="0"/>
              <a:t>by individuals</a:t>
            </a:r>
            <a:endParaRPr lang="en-US" sz="3200" b="0" dirty="0"/>
          </a:p>
        </p:txBody>
      </p:sp>
    </p:spTree>
    <p:extLst>
      <p:ext uri="{BB962C8B-B14F-4D97-AF65-F5344CB8AC3E}">
        <p14:creationId xmlns:p14="http://schemas.microsoft.com/office/powerpoint/2010/main" val="414073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0701" y="1052513"/>
            <a:ext cx="8569771" cy="5184775"/>
          </a:xfrm>
        </p:spPr>
        <p:txBody>
          <a:bodyPr numCol="1">
            <a:noAutofit/>
          </a:bodyPr>
          <a:lstStyle/>
          <a:p>
            <a:pPr marL="258763" indent="-255588">
              <a:buClr>
                <a:srgbClr val="00B050"/>
              </a:buClr>
              <a:buSzPct val="75000"/>
            </a:pPr>
            <a:r>
              <a:rPr lang="en-GB" sz="1400" b="1" dirty="0" smtClean="0"/>
              <a:t>External</a:t>
            </a:r>
            <a:r>
              <a:rPr lang="en-GB" sz="1400" dirty="0" smtClean="0"/>
              <a:t>: </a:t>
            </a:r>
            <a:r>
              <a:rPr lang="en-GB" sz="1400" dirty="0"/>
              <a:t>Examples of external </a:t>
            </a:r>
            <a:r>
              <a:rPr lang="en-GB" sz="1400" dirty="0" smtClean="0"/>
              <a:t>information </a:t>
            </a:r>
            <a:r>
              <a:rPr lang="en-GB" sz="1400" dirty="0"/>
              <a:t>sources are: Government, trade groupings, commercially provided </a:t>
            </a:r>
            <a:r>
              <a:rPr lang="en-GB" sz="1400" dirty="0" smtClean="0"/>
              <a:t>information</a:t>
            </a:r>
            <a:r>
              <a:rPr lang="en-GB" sz="1400" dirty="0"/>
              <a:t>, database and research. If a company uses external sources of </a:t>
            </a:r>
            <a:r>
              <a:rPr lang="en-GB" sz="1400" dirty="0" smtClean="0"/>
              <a:t>information </a:t>
            </a:r>
            <a:r>
              <a:rPr lang="en-GB" sz="1400" dirty="0"/>
              <a:t>then they must be sure of the reliability of the data sources. Here </a:t>
            </a:r>
            <a:r>
              <a:rPr lang="en-GB" sz="1400" dirty="0" smtClean="0"/>
              <a:t>are </a:t>
            </a:r>
            <a:r>
              <a:rPr lang="en-GB" sz="1400" dirty="0"/>
              <a:t>some examples of how the company could use information supplies by external </a:t>
            </a:r>
            <a:r>
              <a:rPr lang="en-GB" sz="1400" dirty="0" smtClean="0"/>
              <a:t>sources:</a:t>
            </a:r>
          </a:p>
          <a:p>
            <a:pPr marL="444500" lvl="1"/>
            <a:r>
              <a:rPr lang="en-GB" sz="1400" b="1" dirty="0"/>
              <a:t>Government</a:t>
            </a:r>
            <a:r>
              <a:rPr lang="en-GB" sz="1400" dirty="0"/>
              <a:t>: </a:t>
            </a:r>
            <a:r>
              <a:rPr lang="en-GB" sz="1400" dirty="0" smtClean="0"/>
              <a:t>This comes </a:t>
            </a:r>
            <a:r>
              <a:rPr lang="en-GB" sz="1400" dirty="0"/>
              <a:t>from a </a:t>
            </a:r>
            <a:r>
              <a:rPr lang="en-GB" sz="1400" dirty="0" smtClean="0"/>
              <a:t>reliable </a:t>
            </a:r>
            <a:r>
              <a:rPr lang="en-GB" sz="1400" dirty="0"/>
              <a:t>source as this is the governing body that they business operates </a:t>
            </a:r>
            <a:r>
              <a:rPr lang="en-GB" sz="1400" dirty="0" smtClean="0"/>
              <a:t>within</a:t>
            </a:r>
            <a:r>
              <a:rPr lang="en-GB" sz="1400" dirty="0"/>
              <a:t>. Companies need to use important legal information from the Government to </a:t>
            </a:r>
            <a:r>
              <a:rPr lang="en-GB" sz="1400" dirty="0" smtClean="0"/>
              <a:t>help </a:t>
            </a:r>
            <a:r>
              <a:rPr lang="en-GB" sz="1400" dirty="0"/>
              <a:t>run the business successfully and legally. </a:t>
            </a:r>
            <a:r>
              <a:rPr lang="en-GB" sz="1400" dirty="0" smtClean="0"/>
              <a:t>For example, </a:t>
            </a:r>
            <a:r>
              <a:rPr lang="en-GB" sz="1400" dirty="0"/>
              <a:t>if the Government offered businesses grants for opening </a:t>
            </a:r>
            <a:r>
              <a:rPr lang="en-GB" sz="1400" dirty="0" smtClean="0"/>
              <a:t>manufacturing </a:t>
            </a:r>
            <a:r>
              <a:rPr lang="en-GB" sz="1400" dirty="0"/>
              <a:t>plants in areas of high unemployment a company might use this </a:t>
            </a:r>
            <a:r>
              <a:rPr lang="en-GB" sz="1400" dirty="0" smtClean="0"/>
              <a:t>information </a:t>
            </a:r>
            <a:r>
              <a:rPr lang="en-GB" sz="1400" dirty="0"/>
              <a:t>to their advantage to set up a new plant at a lower cost than in </a:t>
            </a:r>
            <a:r>
              <a:rPr lang="en-GB" sz="1400" dirty="0" smtClean="0"/>
              <a:t>another </a:t>
            </a:r>
            <a:r>
              <a:rPr lang="en-GB" sz="1400" dirty="0"/>
              <a:t>area.</a:t>
            </a:r>
            <a:endParaRPr lang="en-GB" sz="1400" dirty="0" smtClean="0"/>
          </a:p>
          <a:p>
            <a:pPr marL="444500" lvl="1"/>
            <a:r>
              <a:rPr lang="en-GB" sz="1400" b="1" dirty="0"/>
              <a:t>Trade Groupings</a:t>
            </a:r>
            <a:r>
              <a:rPr lang="en-GB" sz="1400" dirty="0"/>
              <a:t>: </a:t>
            </a:r>
            <a:r>
              <a:rPr lang="en-GB" sz="1400" dirty="0" smtClean="0"/>
              <a:t>This </a:t>
            </a:r>
            <a:r>
              <a:rPr lang="en-GB" sz="1400" dirty="0"/>
              <a:t>is a group of businesses that operate within </a:t>
            </a:r>
            <a:r>
              <a:rPr lang="en-GB" sz="1400" dirty="0" smtClean="0"/>
              <a:t>the </a:t>
            </a:r>
            <a:r>
              <a:rPr lang="en-GB" sz="1400" dirty="0"/>
              <a:t>same sector and not within the same location. For example tech companies </a:t>
            </a:r>
            <a:r>
              <a:rPr lang="en-GB" sz="1400" dirty="0" smtClean="0"/>
              <a:t>would </a:t>
            </a:r>
            <a:r>
              <a:rPr lang="en-GB" sz="1400" dirty="0"/>
              <a:t>be part of the Technical Trade Association and Farmers </a:t>
            </a:r>
            <a:r>
              <a:rPr lang="en-GB" sz="1400" dirty="0" smtClean="0"/>
              <a:t>part </a:t>
            </a:r>
            <a:r>
              <a:rPr lang="en-GB" sz="1400" dirty="0"/>
              <a:t>of </a:t>
            </a:r>
            <a:r>
              <a:rPr lang="en-GB" sz="1400" dirty="0" smtClean="0"/>
              <a:t>the </a:t>
            </a:r>
            <a:r>
              <a:rPr lang="en-GB" sz="1400" dirty="0"/>
              <a:t>Farming Association within a country or region. As a business being a member </a:t>
            </a:r>
            <a:r>
              <a:rPr lang="en-GB" sz="1400" dirty="0" smtClean="0"/>
              <a:t>of </a:t>
            </a:r>
            <a:r>
              <a:rPr lang="en-GB" sz="1400" dirty="0"/>
              <a:t>a trade grouping enables you to access information that helps you run your </a:t>
            </a:r>
            <a:r>
              <a:rPr lang="en-GB" sz="1400" dirty="0" smtClean="0"/>
              <a:t>business </a:t>
            </a:r>
            <a:r>
              <a:rPr lang="en-GB" sz="1400" dirty="0"/>
              <a:t>successfully. For example, solicitors are part of the legal trade and </a:t>
            </a:r>
            <a:r>
              <a:rPr lang="en-GB" sz="1400" dirty="0" smtClean="0"/>
              <a:t>will </a:t>
            </a:r>
            <a:r>
              <a:rPr lang="en-GB" sz="1400" dirty="0"/>
              <a:t>have memberships that give them access to the latest laws that the must use </a:t>
            </a:r>
            <a:r>
              <a:rPr lang="en-GB" sz="1400" dirty="0" smtClean="0"/>
              <a:t>to </a:t>
            </a:r>
            <a:r>
              <a:rPr lang="en-GB" sz="1400" dirty="0"/>
              <a:t>support their clients in the best possible way. </a:t>
            </a:r>
            <a:endParaRPr lang="en-GB" sz="1400" dirty="0" smtClean="0"/>
          </a:p>
          <a:p>
            <a:pPr marL="444500" lvl="1"/>
            <a:r>
              <a:rPr lang="en-GB" sz="1400" b="1" dirty="0"/>
              <a:t>Commercially Provided</a:t>
            </a:r>
            <a:r>
              <a:rPr lang="en-GB" sz="1400" dirty="0"/>
              <a:t>: Companies can use </a:t>
            </a:r>
            <a:r>
              <a:rPr lang="en-GB" sz="1400" dirty="0" smtClean="0"/>
              <a:t>this </a:t>
            </a:r>
            <a:r>
              <a:rPr lang="en-GB" sz="1400" dirty="0"/>
              <a:t>information to </a:t>
            </a:r>
            <a:r>
              <a:rPr lang="en-GB" sz="1400" dirty="0" smtClean="0"/>
              <a:t>help </a:t>
            </a:r>
            <a:r>
              <a:rPr lang="en-GB" sz="1400" dirty="0"/>
              <a:t>them make the correct business decisions. These decisions are made based on </a:t>
            </a:r>
            <a:r>
              <a:rPr lang="en-GB" sz="1400" dirty="0" smtClean="0"/>
              <a:t>information </a:t>
            </a:r>
            <a:r>
              <a:rPr lang="en-GB" sz="1400" dirty="0"/>
              <a:t>made available to them from other companies. For example, a hotel </a:t>
            </a:r>
            <a:r>
              <a:rPr lang="en-GB" sz="1400" dirty="0" smtClean="0"/>
              <a:t>group </a:t>
            </a:r>
            <a:r>
              <a:rPr lang="en-GB" sz="1400" dirty="0"/>
              <a:t>might use the information about the number of flights to and from a number </a:t>
            </a:r>
            <a:r>
              <a:rPr lang="en-GB" sz="1400" dirty="0" smtClean="0"/>
              <a:t>of </a:t>
            </a:r>
            <a:r>
              <a:rPr lang="en-GB" sz="1400" dirty="0"/>
              <a:t>airports along with the information on the number of hotels beside each </a:t>
            </a:r>
            <a:r>
              <a:rPr lang="en-GB" sz="1400" dirty="0" smtClean="0"/>
              <a:t>airport </a:t>
            </a:r>
            <a:r>
              <a:rPr lang="en-GB" sz="1400" dirty="0"/>
              <a:t>to make a decision on where to open their newest hotel</a:t>
            </a:r>
            <a:r>
              <a:rPr lang="en-GB" sz="1400" dirty="0" smtClean="0"/>
              <a:t>.</a:t>
            </a:r>
          </a:p>
          <a:p>
            <a:pPr marL="444500" lvl="1"/>
            <a:r>
              <a:rPr lang="en-GB" sz="1400" b="1" dirty="0"/>
              <a:t>Databases &amp; Research</a:t>
            </a:r>
            <a:r>
              <a:rPr lang="en-GB" sz="1400" dirty="0"/>
              <a:t>: Companies can research information that might help them </a:t>
            </a:r>
            <a:r>
              <a:rPr lang="en-GB" sz="1400" dirty="0" smtClean="0"/>
              <a:t>increase </a:t>
            </a:r>
            <a:r>
              <a:rPr lang="en-GB" sz="1400" dirty="0"/>
              <a:t>the sales and level of interest in their business. The key thing to </a:t>
            </a:r>
            <a:r>
              <a:rPr lang="en-GB" sz="1400" dirty="0" smtClean="0"/>
              <a:t>researching </a:t>
            </a:r>
            <a:r>
              <a:rPr lang="en-GB" sz="1400" dirty="0"/>
              <a:t>information that helps run your business to ensure it is accurate </a:t>
            </a:r>
            <a:r>
              <a:rPr lang="en-GB" sz="1400" dirty="0" smtClean="0"/>
              <a:t>and </a:t>
            </a:r>
            <a:r>
              <a:rPr lang="en-GB" sz="1400" dirty="0"/>
              <a:t>reliable. Some companies will pay to access commercially available databases </a:t>
            </a:r>
            <a:r>
              <a:rPr lang="en-GB" sz="1400" dirty="0" smtClean="0"/>
              <a:t>that </a:t>
            </a:r>
            <a:r>
              <a:rPr lang="en-GB" sz="1400" dirty="0"/>
              <a:t>offer a range of information directly based on their business sector.</a:t>
            </a:r>
          </a:p>
        </p:txBody>
      </p:sp>
      <p:sp>
        <p:nvSpPr>
          <p:cNvPr id="5" name="Title 1"/>
          <p:cNvSpPr>
            <a:spLocks noGrp="1"/>
          </p:cNvSpPr>
          <p:nvPr>
            <p:ph type="title"/>
          </p:nvPr>
        </p:nvSpPr>
        <p:spPr>
          <a:xfrm>
            <a:off x="35496" y="44624"/>
            <a:ext cx="8856984" cy="576064"/>
          </a:xfrm>
        </p:spPr>
        <p:txBody>
          <a:bodyPr>
            <a:noAutofit/>
          </a:bodyPr>
          <a:lstStyle/>
          <a:p>
            <a:r>
              <a:rPr lang="en-US" sz="3200" dirty="0" smtClean="0"/>
              <a:t>3.2 </a:t>
            </a:r>
            <a:r>
              <a:rPr lang="en-US" sz="3200" dirty="0"/>
              <a:t>– Categories of </a:t>
            </a:r>
            <a:r>
              <a:rPr lang="en-US" sz="3200" dirty="0" smtClean="0"/>
              <a:t>information used </a:t>
            </a:r>
            <a:r>
              <a:rPr lang="en-US" sz="3200" dirty="0"/>
              <a:t>by individuals</a:t>
            </a:r>
            <a:endParaRPr lang="en-US" sz="3200" b="0" dirty="0"/>
          </a:p>
        </p:txBody>
      </p:sp>
    </p:spTree>
    <p:extLst>
      <p:ext uri="{BB962C8B-B14F-4D97-AF65-F5344CB8AC3E}">
        <p14:creationId xmlns:p14="http://schemas.microsoft.com/office/powerpoint/2010/main" val="145827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3231"/>
            <a:ext cx="8568952" cy="5472113"/>
          </a:xfrm>
        </p:spPr>
        <p:txBody>
          <a:bodyPr numCol="1">
            <a:noAutofit/>
          </a:bodyPr>
          <a:lstStyle/>
          <a:p>
            <a:pPr marL="255588" indent="-255588">
              <a:spcAft>
                <a:spcPts val="0"/>
              </a:spcAft>
              <a:buClr>
                <a:srgbClr val="00B050"/>
              </a:buClr>
              <a:buSzPct val="75000"/>
              <a:buFont typeface="Wingdings 3" panose="05040102010807070707" pitchFamily="18" charset="2"/>
              <a:buChar char="u"/>
            </a:pPr>
            <a:r>
              <a:rPr lang="en-GB" sz="1500" dirty="0" smtClean="0"/>
              <a:t>Sourced information can be split into two distinct categories; primary and secondary, both with their merits and issues.</a:t>
            </a:r>
          </a:p>
          <a:p>
            <a:pPr marL="255588" indent="-255588">
              <a:spcAft>
                <a:spcPts val="0"/>
              </a:spcAft>
              <a:buClr>
                <a:srgbClr val="00B050"/>
              </a:buClr>
              <a:buSzPct val="75000"/>
            </a:pPr>
            <a:r>
              <a:rPr lang="en-GB" sz="1500" b="1" dirty="0" smtClean="0"/>
              <a:t>Primary research </a:t>
            </a:r>
            <a:r>
              <a:rPr lang="en-GB" sz="1500" dirty="0" smtClean="0"/>
              <a:t>(field research) involves the collection of data that does not already exist. This can be achieved through numerous forms, including questionnaires and interviews.  This is research the company carries out itself, with its own staff, for its own purpose. There are obvious </a:t>
            </a:r>
            <a:r>
              <a:rPr lang="en-GB" sz="1500" b="1" dirty="0" smtClean="0"/>
              <a:t>benefits</a:t>
            </a:r>
            <a:r>
              <a:rPr lang="en-GB" sz="1500" dirty="0" smtClean="0"/>
              <a:t> to this kind of research:</a:t>
            </a:r>
          </a:p>
          <a:p>
            <a:pPr lvl="1">
              <a:spcAft>
                <a:spcPts val="0"/>
              </a:spcAft>
            </a:pPr>
            <a:r>
              <a:rPr lang="en-GB" sz="1500" dirty="0" smtClean="0"/>
              <a:t>Can be tailored to the companies needs</a:t>
            </a:r>
          </a:p>
          <a:p>
            <a:pPr lvl="1">
              <a:spcAft>
                <a:spcPts val="0"/>
              </a:spcAft>
            </a:pPr>
            <a:r>
              <a:rPr lang="en-GB" sz="1500" dirty="0" smtClean="0"/>
              <a:t>Company can control the flow of information</a:t>
            </a:r>
          </a:p>
          <a:p>
            <a:pPr lvl="1">
              <a:spcAft>
                <a:spcPts val="0"/>
              </a:spcAft>
            </a:pPr>
            <a:r>
              <a:rPr lang="en-GB" sz="1500" dirty="0" smtClean="0"/>
              <a:t>Can be adapted on the spot to gauge additional opinion</a:t>
            </a:r>
          </a:p>
          <a:p>
            <a:pPr marL="255588" indent="-255588">
              <a:spcAft>
                <a:spcPts val="0"/>
              </a:spcAft>
              <a:buClr>
                <a:srgbClr val="00B050"/>
              </a:buClr>
              <a:buSzPct val="75000"/>
            </a:pPr>
            <a:r>
              <a:rPr lang="en-GB" sz="1500" dirty="0" smtClean="0"/>
              <a:t>There are many </a:t>
            </a:r>
            <a:r>
              <a:rPr lang="en-GB" sz="1500" b="1" dirty="0" smtClean="0"/>
              <a:t>pitfalls</a:t>
            </a:r>
            <a:r>
              <a:rPr lang="en-GB" sz="1500" dirty="0" smtClean="0"/>
              <a:t> for this type of research:</a:t>
            </a:r>
          </a:p>
          <a:p>
            <a:pPr lvl="1">
              <a:spcAft>
                <a:spcPts val="0"/>
              </a:spcAft>
            </a:pPr>
            <a:r>
              <a:rPr lang="en-GB" sz="1500" dirty="0" smtClean="0"/>
              <a:t>Could be very expensive because many people need to be contacted.</a:t>
            </a:r>
          </a:p>
          <a:p>
            <a:pPr lvl="1">
              <a:spcAft>
                <a:spcPts val="0"/>
              </a:spcAft>
            </a:pPr>
            <a:r>
              <a:rPr lang="en-GB" sz="1500" dirty="0" smtClean="0"/>
              <a:t>Take a long time and be out of date when the research is complete.</a:t>
            </a:r>
          </a:p>
          <a:p>
            <a:pPr lvl="1">
              <a:spcAft>
                <a:spcPts val="0"/>
              </a:spcAft>
            </a:pPr>
            <a:r>
              <a:rPr lang="en-GB" sz="1500" dirty="0" smtClean="0"/>
              <a:t>People may not reply if emails or letters used. </a:t>
            </a:r>
          </a:p>
          <a:p>
            <a:pPr marL="255588" indent="-255588">
              <a:spcAft>
                <a:spcPts val="0"/>
              </a:spcAft>
              <a:buClr>
                <a:srgbClr val="00B050"/>
              </a:buClr>
              <a:buSzPct val="75000"/>
            </a:pPr>
            <a:r>
              <a:rPr lang="en-GB" sz="1500" b="1" dirty="0" smtClean="0"/>
              <a:t>Secondary research</a:t>
            </a:r>
            <a:r>
              <a:rPr lang="en-GB" sz="1500" dirty="0" smtClean="0"/>
              <a:t> (desk research) involves the summary or collation of existing research rather than primary research, where data is collected from, for example, research subjects or experiments.  Basically using someone else’s primary research to aid your own research problem. The benefits include:</a:t>
            </a:r>
          </a:p>
          <a:p>
            <a:pPr lvl="1">
              <a:spcAft>
                <a:spcPts val="0"/>
              </a:spcAft>
            </a:pPr>
            <a:r>
              <a:rPr lang="en-GB" sz="1500" dirty="0" smtClean="0"/>
              <a:t>Companies hired know what they are doing and where to look for information</a:t>
            </a:r>
          </a:p>
          <a:p>
            <a:pPr lvl="1">
              <a:spcAft>
                <a:spcPts val="0"/>
              </a:spcAft>
            </a:pPr>
            <a:r>
              <a:rPr lang="en-GB" sz="1500" dirty="0" smtClean="0"/>
              <a:t>Companies hired can analyse information</a:t>
            </a:r>
          </a:p>
          <a:p>
            <a:pPr lvl="1">
              <a:spcAft>
                <a:spcPts val="0"/>
              </a:spcAft>
            </a:pPr>
            <a:r>
              <a:rPr lang="en-GB" sz="1500" dirty="0" smtClean="0"/>
              <a:t>It is easier to get someone else to do the work</a:t>
            </a:r>
          </a:p>
          <a:p>
            <a:pPr lvl="1">
              <a:spcAft>
                <a:spcPts val="0"/>
              </a:spcAft>
            </a:pPr>
            <a:r>
              <a:rPr lang="en-GB" sz="1500" dirty="0" smtClean="0"/>
              <a:t>Does not require additional staffing</a:t>
            </a:r>
          </a:p>
          <a:p>
            <a:pPr marL="255588" indent="-255588">
              <a:spcAft>
                <a:spcPts val="0"/>
              </a:spcAft>
              <a:buClr>
                <a:srgbClr val="00B050"/>
              </a:buClr>
              <a:buSzPct val="75000"/>
            </a:pPr>
            <a:r>
              <a:rPr lang="en-GB" sz="1500" dirty="0" smtClean="0"/>
              <a:t>Disadvantages include:</a:t>
            </a:r>
          </a:p>
          <a:p>
            <a:pPr lvl="1">
              <a:spcAft>
                <a:spcPts val="0"/>
              </a:spcAft>
            </a:pPr>
            <a:r>
              <a:rPr lang="en-GB" sz="1500" dirty="0" smtClean="0"/>
              <a:t>Can be expensive</a:t>
            </a:r>
          </a:p>
          <a:p>
            <a:pPr lvl="1">
              <a:spcAft>
                <a:spcPts val="0"/>
              </a:spcAft>
            </a:pPr>
            <a:r>
              <a:rPr lang="en-GB" sz="1500" dirty="0" smtClean="0"/>
              <a:t>Relies on the honesty of the external body</a:t>
            </a:r>
          </a:p>
          <a:p>
            <a:pPr lvl="1">
              <a:spcAft>
                <a:spcPts val="0"/>
              </a:spcAft>
            </a:pPr>
            <a:r>
              <a:rPr lang="en-GB" sz="1500" dirty="0" smtClean="0"/>
              <a:t>Can be too specific and non adaptable.</a:t>
            </a:r>
            <a:endParaRPr lang="en-GB" sz="1500" dirty="0"/>
          </a:p>
        </p:txBody>
      </p:sp>
      <p:sp>
        <p:nvSpPr>
          <p:cNvPr id="5" name="Title 1"/>
          <p:cNvSpPr>
            <a:spLocks noGrp="1"/>
          </p:cNvSpPr>
          <p:nvPr>
            <p:ph type="title"/>
          </p:nvPr>
        </p:nvSpPr>
        <p:spPr>
          <a:xfrm>
            <a:off x="35496" y="44624"/>
            <a:ext cx="8856984" cy="576064"/>
          </a:xfrm>
        </p:spPr>
        <p:txBody>
          <a:bodyPr>
            <a:noAutofit/>
          </a:bodyPr>
          <a:lstStyle/>
          <a:p>
            <a:r>
              <a:rPr lang="en-US" sz="3200" dirty="0" smtClean="0"/>
              <a:t>3.2 </a:t>
            </a:r>
            <a:r>
              <a:rPr lang="en-US" sz="3200" dirty="0"/>
              <a:t>– Categories of </a:t>
            </a:r>
            <a:r>
              <a:rPr lang="en-US" sz="3200" dirty="0" smtClean="0"/>
              <a:t>information used </a:t>
            </a:r>
            <a:r>
              <a:rPr lang="en-US" sz="3200" dirty="0"/>
              <a:t>by individuals</a:t>
            </a:r>
            <a:endParaRPr lang="en-US" sz="3200" b="0" dirty="0"/>
          </a:p>
        </p:txBody>
      </p:sp>
    </p:spTree>
    <p:extLst>
      <p:ext uri="{BB962C8B-B14F-4D97-AF65-F5344CB8AC3E}">
        <p14:creationId xmlns:p14="http://schemas.microsoft.com/office/powerpoint/2010/main" val="3326921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255588" indent="-255588">
              <a:buClr>
                <a:srgbClr val="00B050"/>
              </a:buClr>
              <a:buSzPct val="75000"/>
              <a:buFont typeface="Wingdings 3" panose="05040102010807070707" pitchFamily="18" charset="2"/>
              <a:buChar char="u"/>
            </a:pPr>
            <a:r>
              <a:rPr lang="en-GB" sz="2000" dirty="0" smtClean="0"/>
              <a:t>Sourced </a:t>
            </a:r>
            <a:r>
              <a:rPr lang="en-GB" sz="2000" dirty="0"/>
              <a:t>information can be split into two distinct </a:t>
            </a:r>
            <a:r>
              <a:rPr lang="en-GB" sz="2000" dirty="0" smtClean="0"/>
              <a:t>types of response; qualitative </a:t>
            </a:r>
            <a:r>
              <a:rPr lang="en-GB" sz="2000" dirty="0"/>
              <a:t>and </a:t>
            </a:r>
            <a:r>
              <a:rPr lang="en-GB" sz="2000" dirty="0" smtClean="0"/>
              <a:t>quantitative, </a:t>
            </a:r>
            <a:r>
              <a:rPr lang="en-GB" sz="2000" dirty="0"/>
              <a:t>both with their merits and issues.</a:t>
            </a:r>
          </a:p>
          <a:p>
            <a:pPr marL="255588" indent="-255588">
              <a:buClr>
                <a:srgbClr val="00B050"/>
              </a:buClr>
              <a:buSzPct val="75000"/>
              <a:buFont typeface="Wingdings 3" panose="05040102010807070707" pitchFamily="18" charset="2"/>
              <a:buChar char="u"/>
            </a:pPr>
            <a:r>
              <a:rPr lang="en-GB" sz="2000" b="1" dirty="0" smtClean="0"/>
              <a:t>Qualitative </a:t>
            </a:r>
            <a:r>
              <a:rPr lang="en-GB" sz="2000" b="1" dirty="0"/>
              <a:t>methods</a:t>
            </a:r>
            <a:r>
              <a:rPr lang="en-GB" sz="2000" dirty="0"/>
              <a:t> are ways of collecting data which are concerned with describing </a:t>
            </a:r>
            <a:r>
              <a:rPr lang="en-GB" sz="2000" dirty="0" smtClean="0"/>
              <a:t>purpose and meaning, reasons for things, </a:t>
            </a:r>
            <a:r>
              <a:rPr lang="en-GB" sz="2000" dirty="0"/>
              <a:t>rather than with drawing statistical </a:t>
            </a:r>
            <a:r>
              <a:rPr lang="en-GB" sz="2000" dirty="0" smtClean="0"/>
              <a:t>responses.  </a:t>
            </a:r>
            <a:r>
              <a:rPr lang="en-GB" sz="2000" dirty="0"/>
              <a:t>What qualitative methods (e.g. case studies and interviews) lose on reliability they gain in terms of validity.  They provide a more in depth </a:t>
            </a:r>
            <a:r>
              <a:rPr lang="en-GB" sz="2000" dirty="0" smtClean="0"/>
              <a:t>description, opinion based responses that can be used to judge why rather than how many. Examples include Why, How, For what reason, In your opinion etc.</a:t>
            </a:r>
            <a:endParaRPr lang="en-GB" sz="2000" dirty="0"/>
          </a:p>
          <a:p>
            <a:pPr marL="255588" indent="-255588">
              <a:buClr>
                <a:srgbClr val="00B050"/>
              </a:buClr>
              <a:buSzPct val="75000"/>
              <a:buFont typeface="Wingdings 3" panose="05040102010807070707" pitchFamily="18" charset="2"/>
              <a:buChar char="u"/>
            </a:pPr>
            <a:r>
              <a:rPr lang="en-GB" sz="2000" b="1" dirty="0"/>
              <a:t>Quantitative methods</a:t>
            </a:r>
            <a:r>
              <a:rPr lang="en-GB" sz="2000" dirty="0"/>
              <a:t> </a:t>
            </a:r>
            <a:r>
              <a:rPr lang="en-GB" sz="2000" dirty="0" smtClean="0"/>
              <a:t>allow for statistically </a:t>
            </a:r>
            <a:r>
              <a:rPr lang="en-GB" sz="2000" dirty="0"/>
              <a:t>reliable information obtained from numerical measurement to be backed up by and enriched by information about the research participants' explanations. </a:t>
            </a:r>
            <a:r>
              <a:rPr lang="en-GB" sz="2000" dirty="0" smtClean="0"/>
              <a:t>They are results that can be calculated</a:t>
            </a:r>
            <a:r>
              <a:rPr lang="en-GB" sz="2000" dirty="0"/>
              <a:t>, formulated, put into </a:t>
            </a:r>
            <a:r>
              <a:rPr lang="en-GB" sz="2000" dirty="0" smtClean="0"/>
              <a:t>Spread sheets </a:t>
            </a:r>
            <a:r>
              <a:rPr lang="en-GB" sz="2000" dirty="0"/>
              <a:t>and drawn up, </a:t>
            </a:r>
            <a:r>
              <a:rPr lang="en-GB" sz="2000" dirty="0" smtClean="0"/>
              <a:t>used as information that can be queried, sorted and defined against previous and future information. Examples include Yes/No, out of ten, &gt; or &lt;. Even single answer responses can be </a:t>
            </a:r>
            <a:r>
              <a:rPr lang="en-GB" sz="2000" dirty="0"/>
              <a:t>added </a:t>
            </a:r>
            <a:r>
              <a:rPr lang="en-GB" sz="2000" dirty="0" smtClean="0"/>
              <a:t>up if there is a restriction on the possible responses.</a:t>
            </a:r>
          </a:p>
        </p:txBody>
      </p:sp>
      <p:sp>
        <p:nvSpPr>
          <p:cNvPr id="6" name="Title 1"/>
          <p:cNvSpPr>
            <a:spLocks noGrp="1"/>
          </p:cNvSpPr>
          <p:nvPr>
            <p:ph type="title"/>
          </p:nvPr>
        </p:nvSpPr>
        <p:spPr>
          <a:xfrm>
            <a:off x="35496" y="44624"/>
            <a:ext cx="8856984" cy="576064"/>
          </a:xfrm>
        </p:spPr>
        <p:txBody>
          <a:bodyPr>
            <a:noAutofit/>
          </a:bodyPr>
          <a:lstStyle/>
          <a:p>
            <a:r>
              <a:rPr lang="en-US" sz="3200" dirty="0" smtClean="0"/>
              <a:t>3.2 </a:t>
            </a:r>
            <a:r>
              <a:rPr lang="en-US" sz="3200" dirty="0"/>
              <a:t>– Categories of </a:t>
            </a:r>
            <a:r>
              <a:rPr lang="en-US" sz="3200" dirty="0" smtClean="0"/>
              <a:t>information used </a:t>
            </a:r>
            <a:r>
              <a:rPr lang="en-US" sz="3200" dirty="0"/>
              <a:t>by individuals</a:t>
            </a:r>
            <a:endParaRPr lang="en-US" sz="3200" b="0" dirty="0"/>
          </a:p>
        </p:txBody>
      </p:sp>
    </p:spTree>
    <p:extLst>
      <p:ext uri="{BB962C8B-B14F-4D97-AF65-F5344CB8AC3E}">
        <p14:creationId xmlns:p14="http://schemas.microsoft.com/office/powerpoint/2010/main" val="265734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768751" cy="4968875"/>
          </a:xfrm>
        </p:spPr>
        <p:txBody>
          <a:bodyPr numCol="1">
            <a:noAutofit/>
          </a:bodyPr>
          <a:lstStyle/>
          <a:p>
            <a:pPr marL="0" indent="0">
              <a:buClr>
                <a:srgbClr val="00B050"/>
              </a:buClr>
              <a:buSzPct val="75000"/>
              <a:buNone/>
            </a:pPr>
            <a:r>
              <a:rPr lang="en-US" sz="2200" b="1" dirty="0" smtClean="0">
                <a:solidFill>
                  <a:srgbClr val="FF0000"/>
                </a:solidFill>
              </a:rPr>
              <a:t>Task 04 </a:t>
            </a:r>
            <a:r>
              <a:rPr lang="en-US" sz="2200" dirty="0" smtClean="0">
                <a:solidFill>
                  <a:srgbClr val="FF0000"/>
                </a:solidFill>
              </a:rPr>
              <a:t>- Researching </a:t>
            </a:r>
            <a:r>
              <a:rPr lang="en-US" sz="2200" dirty="0">
                <a:solidFill>
                  <a:srgbClr val="FF0000"/>
                </a:solidFill>
              </a:rPr>
              <a:t>one category of information used by individual holders of information (i.e. communication; education and training; entertainment; planning; financial; research and location </a:t>
            </a:r>
            <a:r>
              <a:rPr lang="en-US" sz="2200" dirty="0" smtClean="0">
                <a:solidFill>
                  <a:srgbClr val="FF0000"/>
                </a:solidFill>
              </a:rPr>
              <a:t>dependent) Create a report that identifies </a:t>
            </a:r>
            <a:r>
              <a:rPr lang="en-US" sz="2200" dirty="0">
                <a:solidFill>
                  <a:srgbClr val="FF0000"/>
                </a:solidFill>
              </a:rPr>
              <a:t>5 to 10 detailed examples in the category of information that they are </a:t>
            </a:r>
            <a:r>
              <a:rPr lang="en-US" sz="2200" dirty="0" smtClean="0">
                <a:solidFill>
                  <a:srgbClr val="FF0000"/>
                </a:solidFill>
              </a:rPr>
              <a:t>researching, the source the information is likely to come from (internal external), and the manner the information is likely to have been gathered (quantitative or qualitative).</a:t>
            </a:r>
            <a:endParaRPr lang="en-US" sz="2200" dirty="0">
              <a:solidFill>
                <a:srgbClr val="FF0000"/>
              </a:solidFill>
            </a:endParaRPr>
          </a:p>
          <a:p>
            <a:pPr marL="0" indent="0">
              <a:buClr>
                <a:srgbClr val="00B050"/>
              </a:buClr>
              <a:buSzPct val="75000"/>
              <a:buNone/>
            </a:pPr>
            <a:r>
              <a:rPr lang="en-US" sz="2200" b="1" dirty="0" smtClean="0">
                <a:solidFill>
                  <a:srgbClr val="FF0000"/>
                </a:solidFill>
              </a:rPr>
              <a:t>Task 05</a:t>
            </a:r>
            <a:r>
              <a:rPr lang="en-US" sz="2200" dirty="0" smtClean="0">
                <a:solidFill>
                  <a:srgbClr val="FF0000"/>
                </a:solidFill>
              </a:rPr>
              <a:t> - Describe </a:t>
            </a:r>
            <a:r>
              <a:rPr lang="en-US" sz="2200" dirty="0">
                <a:solidFill>
                  <a:srgbClr val="FF0000"/>
                </a:solidFill>
              </a:rPr>
              <a:t>the ways that different individual holders of </a:t>
            </a:r>
            <a:r>
              <a:rPr lang="en-US" sz="2200" dirty="0" smtClean="0">
                <a:solidFill>
                  <a:srgbClr val="FF0000"/>
                </a:solidFill>
              </a:rPr>
              <a:t>this information </a:t>
            </a:r>
            <a:r>
              <a:rPr lang="en-US" sz="2200" dirty="0">
                <a:solidFill>
                  <a:srgbClr val="FF0000"/>
                </a:solidFill>
              </a:rPr>
              <a:t>could use </a:t>
            </a:r>
            <a:r>
              <a:rPr lang="en-US" sz="2200" dirty="0" smtClean="0">
                <a:solidFill>
                  <a:srgbClr val="FF0000"/>
                </a:solidFill>
              </a:rPr>
              <a:t>it for business purposes, </a:t>
            </a:r>
          </a:p>
          <a:p>
            <a:pPr marL="0" indent="0">
              <a:buClr>
                <a:srgbClr val="00B050"/>
              </a:buClr>
              <a:buSzPct val="75000"/>
              <a:buNone/>
            </a:pPr>
            <a:r>
              <a:rPr lang="en-US" sz="2200" b="1" dirty="0" smtClean="0">
                <a:solidFill>
                  <a:srgbClr val="FF0000"/>
                </a:solidFill>
              </a:rPr>
              <a:t>Task 06</a:t>
            </a:r>
            <a:r>
              <a:rPr lang="en-US" sz="2200" dirty="0" smtClean="0">
                <a:solidFill>
                  <a:srgbClr val="FF0000"/>
                </a:solidFill>
              </a:rPr>
              <a:t> - Highlight </a:t>
            </a:r>
            <a:r>
              <a:rPr lang="en-US" sz="2200" dirty="0">
                <a:solidFill>
                  <a:srgbClr val="FF0000"/>
                </a:solidFill>
              </a:rPr>
              <a:t>the benefits and limitations of each category for individual holders of </a:t>
            </a:r>
            <a:r>
              <a:rPr lang="en-US" sz="2200" dirty="0" smtClean="0">
                <a:solidFill>
                  <a:srgbClr val="FF0000"/>
                </a:solidFill>
              </a:rPr>
              <a:t>information and present your findings to the class.</a:t>
            </a:r>
            <a:endParaRPr lang="en-US" sz="2200" dirty="0">
              <a:solidFill>
                <a:srgbClr val="FF0000"/>
              </a:solidFill>
            </a:endParaRPr>
          </a:p>
        </p:txBody>
      </p:sp>
      <p:sp>
        <p:nvSpPr>
          <p:cNvPr id="6" name="Title 1"/>
          <p:cNvSpPr>
            <a:spLocks noGrp="1"/>
          </p:cNvSpPr>
          <p:nvPr>
            <p:ph type="title"/>
          </p:nvPr>
        </p:nvSpPr>
        <p:spPr>
          <a:xfrm>
            <a:off x="35496" y="44624"/>
            <a:ext cx="8856984" cy="576064"/>
          </a:xfrm>
        </p:spPr>
        <p:txBody>
          <a:bodyPr>
            <a:noAutofit/>
          </a:bodyPr>
          <a:lstStyle/>
          <a:p>
            <a:r>
              <a:rPr lang="en-US" sz="3200" dirty="0" smtClean="0"/>
              <a:t>3.2 </a:t>
            </a:r>
            <a:r>
              <a:rPr lang="en-US" sz="3200" dirty="0"/>
              <a:t>– Categories of </a:t>
            </a:r>
            <a:r>
              <a:rPr lang="en-US" sz="3200" dirty="0" smtClean="0"/>
              <a:t>information used </a:t>
            </a:r>
            <a:r>
              <a:rPr lang="en-US" sz="3200" dirty="0"/>
              <a:t>by individuals</a:t>
            </a:r>
            <a:endParaRPr lang="en-US" sz="3200" b="0" dirty="0"/>
          </a:p>
        </p:txBody>
      </p:sp>
      <p:graphicFrame>
        <p:nvGraphicFramePr>
          <p:cNvPr id="4" name="Table 3"/>
          <p:cNvGraphicFramePr>
            <a:graphicFrameLocks noGrp="1"/>
          </p:cNvGraphicFramePr>
          <p:nvPr>
            <p:extLst>
              <p:ext uri="{D42A27DB-BD31-4B8C-83A1-F6EECF244321}">
                <p14:modId xmlns:p14="http://schemas.microsoft.com/office/powerpoint/2010/main" val="3085360582"/>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77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255588" indent="-255588">
              <a:spcAft>
                <a:spcPts val="0"/>
              </a:spcAft>
              <a:buClr>
                <a:srgbClr val="00B050"/>
              </a:buClr>
              <a:buSzPct val="75000"/>
              <a:buFont typeface="Wingdings 3" panose="05040102010807070707" pitchFamily="18" charset="2"/>
              <a:buChar char="u"/>
            </a:pPr>
            <a:r>
              <a:rPr lang="en-US" sz="1930" dirty="0" smtClean="0"/>
              <a:t>Businesses use data for all kinds of things, from marketing adjustments to sales, to working with staff and setting </a:t>
            </a:r>
            <a:r>
              <a:rPr lang="en-US" sz="1930" dirty="0" err="1" smtClean="0"/>
              <a:t>rotas</a:t>
            </a:r>
            <a:r>
              <a:rPr lang="en-US" sz="1930" dirty="0" smtClean="0"/>
              <a:t> etc. All this is micromanaged by managers day to day. The bigger the company the more data that is managed and the more managers there will be for that data.</a:t>
            </a:r>
          </a:p>
          <a:p>
            <a:pPr marL="0" indent="0">
              <a:spcAft>
                <a:spcPts val="0"/>
              </a:spcAft>
              <a:buClr>
                <a:srgbClr val="00B050"/>
              </a:buClr>
              <a:buSzPct val="75000"/>
              <a:buNone/>
            </a:pPr>
            <a:r>
              <a:rPr lang="en-US" sz="1930" b="1" dirty="0" smtClean="0"/>
              <a:t>Marketing</a:t>
            </a:r>
            <a:r>
              <a:rPr lang="en-US" sz="1930" b="1" dirty="0"/>
              <a:t>, promotion and </a:t>
            </a:r>
            <a:r>
              <a:rPr lang="en-US" sz="1930" b="1" dirty="0" smtClean="0"/>
              <a:t>sales</a:t>
            </a:r>
          </a:p>
          <a:p>
            <a:pPr marL="255588" indent="-255588">
              <a:spcAft>
                <a:spcPts val="0"/>
              </a:spcAft>
              <a:buClr>
                <a:srgbClr val="00B050"/>
              </a:buClr>
              <a:buSzPct val="75000"/>
              <a:buFont typeface="Wingdings 3" panose="05040102010807070707" pitchFamily="18" charset="2"/>
              <a:buChar char="u"/>
            </a:pPr>
            <a:r>
              <a:rPr lang="en-US" sz="1930" dirty="0" smtClean="0"/>
              <a:t>This is one of the more complex and involved processes within a company as the data used changes daily for some companies, is seasonal for others and usually has a whole team of marketing staff, promotions, sales and the link between these needs to be very strong.</a:t>
            </a:r>
          </a:p>
          <a:p>
            <a:pPr marL="255588" indent="-255588">
              <a:spcAft>
                <a:spcPts val="0"/>
              </a:spcAft>
              <a:buClr>
                <a:srgbClr val="00B050"/>
              </a:buClr>
              <a:buSzPct val="75000"/>
              <a:buFont typeface="Wingdings 3" panose="05040102010807070707" pitchFamily="18" charset="2"/>
              <a:buChar char="u"/>
            </a:pPr>
            <a:r>
              <a:rPr lang="en-US" sz="1930" b="1" dirty="0" smtClean="0"/>
              <a:t>Marketing</a:t>
            </a:r>
            <a:r>
              <a:rPr lang="en-US" sz="1930" dirty="0" smtClean="0"/>
              <a:t> – Marketing relies heavily on sales, the decision on what kind is done manually but sales information is key to its success and tracking. E.g. do you increase marketing if a product is selling well or selling badly and what kind of marketing do you do, above the line, below the live, online, offline etc</a:t>
            </a:r>
            <a:r>
              <a:rPr lang="en-US" sz="1930" dirty="0"/>
              <a:t>.</a:t>
            </a:r>
            <a:endParaRPr lang="en-US" sz="1930" dirty="0" smtClean="0"/>
          </a:p>
          <a:p>
            <a:pPr marL="255588" indent="-255588">
              <a:spcAft>
                <a:spcPts val="0"/>
              </a:spcAft>
              <a:buClr>
                <a:srgbClr val="00B050"/>
              </a:buClr>
              <a:buSzPct val="75000"/>
              <a:buFont typeface="Wingdings 3" panose="05040102010807070707" pitchFamily="18" charset="2"/>
              <a:buChar char="u"/>
            </a:pPr>
            <a:r>
              <a:rPr lang="en-US" sz="1930" b="1" dirty="0" smtClean="0"/>
              <a:t>Sales</a:t>
            </a:r>
            <a:r>
              <a:rPr lang="en-US" sz="1930" dirty="0" smtClean="0"/>
              <a:t> – Sales information for most companies comes through the EPOS, gets registered on a database and linked to warehousing and ordering if the company has an </a:t>
            </a:r>
            <a:r>
              <a:rPr lang="en-US" sz="1930" b="1" dirty="0" smtClean="0"/>
              <a:t>Effective Stock Management System</a:t>
            </a:r>
            <a:r>
              <a:rPr lang="en-US" sz="1930" dirty="0" smtClean="0"/>
              <a:t> in place. For smaller companies the decision on stock, marketing around sales etc. will be manually made.</a:t>
            </a:r>
          </a:p>
          <a:p>
            <a:pPr marL="0" indent="0">
              <a:spcAft>
                <a:spcPts val="0"/>
              </a:spcAft>
              <a:buClr>
                <a:srgbClr val="00B050"/>
              </a:buClr>
              <a:buSzPct val="75000"/>
              <a:buNone/>
            </a:pPr>
            <a:r>
              <a:rPr lang="en-US" sz="1930" b="1" dirty="0" smtClean="0"/>
              <a:t>Internal </a:t>
            </a:r>
            <a:r>
              <a:rPr lang="en-US" sz="1930" b="1" dirty="0"/>
              <a:t>and external </a:t>
            </a:r>
            <a:r>
              <a:rPr lang="en-US" sz="1930" b="1" dirty="0" smtClean="0"/>
              <a:t>communication</a:t>
            </a:r>
            <a:r>
              <a:rPr lang="en-US" sz="1930" dirty="0" smtClean="0"/>
              <a:t> – See slides 10 and 11</a:t>
            </a:r>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384059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1800" b="1" dirty="0" smtClean="0"/>
              <a:t>Decision making</a:t>
            </a:r>
          </a:p>
          <a:p>
            <a:pPr marL="255588" indent="-255588">
              <a:spcAft>
                <a:spcPts val="0"/>
              </a:spcAft>
              <a:buClr>
                <a:srgbClr val="00B050"/>
              </a:buClr>
              <a:buSzPct val="75000"/>
              <a:buFont typeface="Wingdings 3" panose="05040102010807070707" pitchFamily="18" charset="2"/>
              <a:buChar char="u"/>
            </a:pPr>
            <a:r>
              <a:rPr lang="en-US" sz="1800" dirty="0" smtClean="0"/>
              <a:t>Decision Making is done by managers who are often part of a DMU. The Decision </a:t>
            </a:r>
            <a:r>
              <a:rPr lang="en-US" sz="1800" dirty="0"/>
              <a:t>Making Unit (DMU) is a collection or team of individuals who participate in a buyer decision process. Generally DMU relates to business </a:t>
            </a:r>
            <a:r>
              <a:rPr lang="en-US" sz="1800" dirty="0" smtClean="0"/>
              <a:t>buying decisions. </a:t>
            </a:r>
            <a:r>
              <a:rPr lang="en-US" sz="1800" dirty="0"/>
              <a:t>There are a number of key players in this process namely the initiators, the gatekeepers, the buyers, the deciders, </a:t>
            </a:r>
            <a:r>
              <a:rPr lang="en-US" sz="1800" dirty="0" smtClean="0"/>
              <a:t>and </a:t>
            </a:r>
            <a:r>
              <a:rPr lang="en-US" sz="1800" dirty="0"/>
              <a:t>the influencers. </a:t>
            </a:r>
            <a:endParaRPr lang="en-US" sz="1800" dirty="0" smtClean="0"/>
          </a:p>
          <a:p>
            <a:pPr marL="658812" indent="-342900">
              <a:spcAft>
                <a:spcPts val="0"/>
              </a:spcAft>
              <a:buClr>
                <a:srgbClr val="00B050"/>
              </a:buClr>
              <a:buSzPct val="75000"/>
              <a:buFont typeface="Arial" panose="020B0604020202020204" pitchFamily="34" charset="0"/>
              <a:buChar char="•"/>
            </a:pPr>
            <a:r>
              <a:rPr lang="en-US" sz="1800" b="1" dirty="0" smtClean="0"/>
              <a:t>Influencers</a:t>
            </a:r>
            <a:r>
              <a:rPr lang="en-US" sz="1800" dirty="0" smtClean="0"/>
              <a:t> - Those </a:t>
            </a:r>
            <a:r>
              <a:rPr lang="en-US" sz="1800" dirty="0"/>
              <a:t>who may have a persuasive role in relation to the deciders. They may be specialists who make recommendations based upon experience and their knowledge of products and services. </a:t>
            </a:r>
            <a:endParaRPr lang="en-US" sz="1800" dirty="0" smtClean="0"/>
          </a:p>
          <a:p>
            <a:pPr marL="658812" indent="-342900">
              <a:spcAft>
                <a:spcPts val="0"/>
              </a:spcAft>
              <a:buClr>
                <a:srgbClr val="00B050"/>
              </a:buClr>
              <a:buSzPct val="75000"/>
              <a:buFont typeface="Arial" panose="020B0604020202020204" pitchFamily="34" charset="0"/>
              <a:buChar char="•"/>
            </a:pPr>
            <a:r>
              <a:rPr lang="en-US" sz="1800" b="1" dirty="0" smtClean="0"/>
              <a:t>Initiators</a:t>
            </a:r>
            <a:r>
              <a:rPr lang="en-US" sz="1800" dirty="0" smtClean="0"/>
              <a:t> - The staff </a:t>
            </a:r>
            <a:r>
              <a:rPr lang="en-US" sz="1800" dirty="0"/>
              <a:t>who recognise that there is a need to be satisfied or a problem to be solved. This might come from a drive for efficiency due to the fact that some equipment will need replacing. </a:t>
            </a:r>
            <a:endParaRPr lang="en-US" sz="1800" dirty="0" smtClean="0"/>
          </a:p>
          <a:p>
            <a:pPr marL="658812" indent="-342900">
              <a:spcAft>
                <a:spcPts val="0"/>
              </a:spcAft>
              <a:buClr>
                <a:srgbClr val="00B050"/>
              </a:buClr>
              <a:buSzPct val="75000"/>
              <a:buFont typeface="Arial" panose="020B0604020202020204" pitchFamily="34" charset="0"/>
              <a:buChar char="•"/>
            </a:pPr>
            <a:r>
              <a:rPr lang="en-US" sz="1800" b="1" dirty="0" smtClean="0"/>
              <a:t>Gatekeepers</a:t>
            </a:r>
            <a:r>
              <a:rPr lang="en-US" sz="1800" dirty="0" smtClean="0"/>
              <a:t> – They are the individuals </a:t>
            </a:r>
            <a:r>
              <a:rPr lang="en-US" sz="1800" dirty="0"/>
              <a:t>who press the stop/go button in the process. </a:t>
            </a:r>
            <a:endParaRPr lang="en-US" sz="1800" dirty="0" smtClean="0"/>
          </a:p>
          <a:p>
            <a:pPr marL="658812" indent="-342900">
              <a:spcAft>
                <a:spcPts val="0"/>
              </a:spcAft>
              <a:buClr>
                <a:srgbClr val="00B050"/>
              </a:buClr>
              <a:buSzPct val="75000"/>
              <a:buFont typeface="Arial" panose="020B0604020202020204" pitchFamily="34" charset="0"/>
              <a:buChar char="•"/>
            </a:pPr>
            <a:r>
              <a:rPr lang="en-US" sz="1800" b="1" dirty="0" smtClean="0"/>
              <a:t>Buyers</a:t>
            </a:r>
            <a:r>
              <a:rPr lang="en-US" sz="1800" dirty="0" smtClean="0"/>
              <a:t> - They </a:t>
            </a:r>
            <a:r>
              <a:rPr lang="en-US" sz="1800" dirty="0"/>
              <a:t>are the professional function within an organisation generally responsible for purchasing. </a:t>
            </a:r>
            <a:endParaRPr lang="en-US" sz="1800" dirty="0" smtClean="0"/>
          </a:p>
          <a:p>
            <a:pPr marL="658812" indent="-342900">
              <a:spcAft>
                <a:spcPts val="0"/>
              </a:spcAft>
              <a:buClr>
                <a:srgbClr val="00B050"/>
              </a:buClr>
              <a:buSzPct val="75000"/>
              <a:buFont typeface="Arial" panose="020B0604020202020204" pitchFamily="34" charset="0"/>
              <a:buChar char="•"/>
            </a:pPr>
            <a:r>
              <a:rPr lang="en-US" sz="1800" b="1" dirty="0" smtClean="0"/>
              <a:t>Deciders</a:t>
            </a:r>
            <a:r>
              <a:rPr lang="en-US" sz="1800" dirty="0" smtClean="0"/>
              <a:t> – They are </a:t>
            </a:r>
            <a:r>
              <a:rPr lang="en-US" sz="1800" dirty="0"/>
              <a:t>responsible for making the final deal or decision. Their role carries the responsibility of placing the final order. </a:t>
            </a:r>
            <a:endParaRPr lang="en-US" sz="1800" dirty="0" smtClean="0"/>
          </a:p>
          <a:p>
            <a:pPr marL="0" indent="0">
              <a:spcAft>
                <a:spcPts val="0"/>
              </a:spcAft>
              <a:buClr>
                <a:srgbClr val="00B050"/>
              </a:buClr>
              <a:buSzPct val="75000"/>
              <a:buNone/>
            </a:pPr>
            <a:r>
              <a:rPr lang="en-US" sz="1800" b="1" dirty="0" smtClean="0">
                <a:solidFill>
                  <a:srgbClr val="FF0000"/>
                </a:solidFill>
              </a:rPr>
              <a:t>Task 07 </a:t>
            </a:r>
            <a:r>
              <a:rPr lang="en-US" sz="1800" dirty="0" smtClean="0">
                <a:solidFill>
                  <a:srgbClr val="FF0000"/>
                </a:solidFill>
              </a:rPr>
              <a:t>– Consider a new Apple Phone release, Describe the DMU process for the process in decision, creation and marketing terms.</a:t>
            </a:r>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423897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1500" b="1" dirty="0" smtClean="0"/>
              <a:t>Big data</a:t>
            </a:r>
          </a:p>
          <a:p>
            <a:pPr marL="255588" indent="-255588">
              <a:spcAft>
                <a:spcPts val="0"/>
              </a:spcAft>
              <a:buClr>
                <a:srgbClr val="00B050"/>
              </a:buClr>
              <a:buSzPct val="75000"/>
              <a:buFont typeface="Wingdings 3" panose="05040102010807070707" pitchFamily="18" charset="2"/>
              <a:buChar char="u"/>
            </a:pPr>
            <a:r>
              <a:rPr lang="en-US" sz="1500" dirty="0"/>
              <a:t>Big data is a term that describes the large volume of data – both structured and unstructured – that inundates a business on a day-to-day basis. But it’s not the amount of data that’s important. It’s what </a:t>
            </a:r>
            <a:r>
              <a:rPr lang="en-US" sz="1500" dirty="0" smtClean="0"/>
              <a:t>businesses </a:t>
            </a:r>
            <a:r>
              <a:rPr lang="en-US" sz="1500" dirty="0"/>
              <a:t>do with the data that matters. Big data can be </a:t>
            </a:r>
            <a:r>
              <a:rPr lang="en-US" sz="1500" dirty="0" smtClean="0"/>
              <a:t>analysed </a:t>
            </a:r>
            <a:r>
              <a:rPr lang="en-US" sz="1500" dirty="0"/>
              <a:t>for insights that lead to better decisions and strategic business moves</a:t>
            </a:r>
            <a:r>
              <a:rPr lang="en-US" sz="1500" dirty="0" smtClean="0"/>
              <a:t>.</a:t>
            </a:r>
            <a:endParaRPr lang="en-US" sz="1500" dirty="0"/>
          </a:p>
          <a:p>
            <a:pPr marL="255588" indent="-255588">
              <a:spcAft>
                <a:spcPts val="0"/>
              </a:spcAft>
              <a:buClr>
                <a:srgbClr val="00B050"/>
              </a:buClr>
              <a:buSzPct val="75000"/>
              <a:buFont typeface="Wingdings 3" panose="05040102010807070707" pitchFamily="18" charset="2"/>
              <a:buChar char="u"/>
            </a:pPr>
            <a:r>
              <a:rPr lang="en-US" sz="1500" b="1" dirty="0" smtClean="0"/>
              <a:t>Volume - </a:t>
            </a:r>
            <a:r>
              <a:rPr lang="en-US" sz="1500" dirty="0" smtClean="0"/>
              <a:t>Businesses </a:t>
            </a:r>
            <a:r>
              <a:rPr lang="en-US" sz="1500" dirty="0"/>
              <a:t>collect data from a variety of sources, including business transactions, social media and information from sensor or machine-to-machine data. In the past, storing it would’ve been a </a:t>
            </a:r>
            <a:r>
              <a:rPr lang="en-US" sz="1500" dirty="0" smtClean="0"/>
              <a:t>problem.</a:t>
            </a:r>
            <a:endParaRPr lang="en-US" sz="1500" dirty="0"/>
          </a:p>
          <a:p>
            <a:pPr marL="255588" indent="-255588">
              <a:spcAft>
                <a:spcPts val="0"/>
              </a:spcAft>
              <a:buClr>
                <a:srgbClr val="00B050"/>
              </a:buClr>
              <a:buSzPct val="75000"/>
              <a:buFont typeface="Wingdings 3" panose="05040102010807070707" pitchFamily="18" charset="2"/>
              <a:buChar char="u"/>
            </a:pPr>
            <a:r>
              <a:rPr lang="en-US" sz="1500" b="1" dirty="0" smtClean="0"/>
              <a:t>Velocity</a:t>
            </a:r>
            <a:r>
              <a:rPr lang="en-US" sz="1500" dirty="0" smtClean="0"/>
              <a:t> - Data </a:t>
            </a:r>
            <a:r>
              <a:rPr lang="en-US" sz="1500" dirty="0"/>
              <a:t>streams in at an unprecedented speed and must be dealt with in a timely manner. RFID tags, sensors and smart metering are driving the need to deal with torrents of data in near-real time.</a:t>
            </a:r>
          </a:p>
          <a:p>
            <a:pPr marL="255588" indent="-255588">
              <a:spcAft>
                <a:spcPts val="0"/>
              </a:spcAft>
              <a:buClr>
                <a:srgbClr val="00B050"/>
              </a:buClr>
              <a:buSzPct val="75000"/>
              <a:buFont typeface="Wingdings 3" panose="05040102010807070707" pitchFamily="18" charset="2"/>
              <a:buChar char="u"/>
            </a:pPr>
            <a:r>
              <a:rPr lang="en-US" sz="1500" b="1" dirty="0" smtClean="0"/>
              <a:t>Variety - </a:t>
            </a:r>
            <a:r>
              <a:rPr lang="en-US" sz="1500" dirty="0" smtClean="0"/>
              <a:t>Data </a:t>
            </a:r>
            <a:r>
              <a:rPr lang="en-US" sz="1500" dirty="0"/>
              <a:t>comes in all types of formats – from structured, numeric data in traditional databases to unstructured text documents, email, video, audio, stock ticker data and financial </a:t>
            </a:r>
            <a:r>
              <a:rPr lang="en-US" sz="1500" dirty="0" smtClean="0"/>
              <a:t>transactions.</a:t>
            </a:r>
          </a:p>
          <a:p>
            <a:pPr marL="255588" indent="-255588">
              <a:spcAft>
                <a:spcPts val="0"/>
              </a:spcAft>
              <a:buClr>
                <a:srgbClr val="00B050"/>
              </a:buClr>
              <a:buSzPct val="75000"/>
              <a:buFont typeface="Wingdings 3" panose="05040102010807070707" pitchFamily="18" charset="2"/>
              <a:buChar char="u"/>
            </a:pPr>
            <a:r>
              <a:rPr lang="en-US" sz="1500" b="1" dirty="0" smtClean="0"/>
              <a:t>Variability</a:t>
            </a:r>
            <a:r>
              <a:rPr lang="en-US" sz="1500" dirty="0" smtClean="0"/>
              <a:t> - Data </a:t>
            </a:r>
            <a:r>
              <a:rPr lang="en-US" sz="1500" dirty="0"/>
              <a:t>flows can be highly inconsistent with periodic peaks. Is something trending in social media? Daily, seasonal and event-triggered peak data loads can be challenging to manage. Even more so with unstructured data.</a:t>
            </a:r>
          </a:p>
          <a:p>
            <a:pPr marL="255588" indent="-255588">
              <a:spcAft>
                <a:spcPts val="0"/>
              </a:spcAft>
              <a:buClr>
                <a:srgbClr val="00B050"/>
              </a:buClr>
              <a:buSzPct val="75000"/>
              <a:buFont typeface="Wingdings 3" panose="05040102010807070707" pitchFamily="18" charset="2"/>
              <a:buChar char="u"/>
            </a:pPr>
            <a:r>
              <a:rPr lang="en-US" sz="1500" b="1" dirty="0" smtClean="0"/>
              <a:t>Complexity</a:t>
            </a:r>
            <a:r>
              <a:rPr lang="en-US" sz="1500" dirty="0" smtClean="0"/>
              <a:t> - Today's </a:t>
            </a:r>
            <a:r>
              <a:rPr lang="en-US" sz="1500" dirty="0"/>
              <a:t>data comes from multiple sources, which makes it difficult to link, match, cleanse and transform data across systems. However, it’s necessary to connect and correlate relationships, hierarchies and multiple data linkages or your data can quickly spiral out of control.</a:t>
            </a:r>
          </a:p>
          <a:p>
            <a:pPr marL="0" indent="0">
              <a:spcAft>
                <a:spcPts val="0"/>
              </a:spcAft>
              <a:buClr>
                <a:srgbClr val="00B050"/>
              </a:buClr>
              <a:buSzPct val="75000"/>
              <a:buNone/>
            </a:pPr>
            <a:r>
              <a:rPr lang="en-US" sz="1500" b="1" dirty="0" smtClean="0"/>
              <a:t>Big </a:t>
            </a:r>
            <a:r>
              <a:rPr lang="en-US" sz="1500" b="1" dirty="0"/>
              <a:t>data’s big potential</a:t>
            </a:r>
          </a:p>
          <a:p>
            <a:pPr marL="255588" indent="-255588">
              <a:spcAft>
                <a:spcPts val="0"/>
              </a:spcAft>
              <a:buClr>
                <a:srgbClr val="00B050"/>
              </a:buClr>
              <a:buSzPct val="75000"/>
              <a:buFont typeface="Wingdings 3" panose="05040102010807070707" pitchFamily="18" charset="2"/>
              <a:buChar char="u"/>
            </a:pPr>
            <a:r>
              <a:rPr lang="en-US" sz="1500" dirty="0" smtClean="0"/>
              <a:t>The </a:t>
            </a:r>
            <a:r>
              <a:rPr lang="en-US" sz="1500" dirty="0"/>
              <a:t>amount of data that’s being created and stored on a global level is almost inconceivable, and it just keeps growing. That means there’s even more potential to glean key insights from business information – yet only a small percentage of data is actually </a:t>
            </a:r>
            <a:r>
              <a:rPr lang="en-US" sz="1500" dirty="0" smtClean="0"/>
              <a:t>analysed</a:t>
            </a:r>
            <a:r>
              <a:rPr lang="en-US" sz="1500" dirty="0"/>
              <a:t>. </a:t>
            </a:r>
            <a:r>
              <a:rPr lang="en-US" sz="1500" dirty="0" smtClean="0"/>
              <a:t>Companies who know how to manage, analyse and interpret Big Data will be the holders of that information.</a:t>
            </a:r>
            <a:endParaRPr lang="en-GB" sz="1500" dirty="0" smtClean="0"/>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738077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2000" b="1" dirty="0" smtClean="0"/>
              <a:t>Management information systems (MIS)</a:t>
            </a:r>
          </a:p>
          <a:p>
            <a:pPr marL="406400" indent="-406400">
              <a:spcAft>
                <a:spcPts val="0"/>
              </a:spcAft>
              <a:buClr>
                <a:srgbClr val="00B050"/>
              </a:buClr>
              <a:buSzPct val="75000"/>
              <a:buFont typeface="Wingdings 3" panose="05040102010807070707" pitchFamily="18" charset="2"/>
              <a:buChar char="u"/>
            </a:pPr>
            <a:r>
              <a:rPr lang="en-US" sz="2000" dirty="0" smtClean="0"/>
              <a:t>Management </a:t>
            </a:r>
            <a:r>
              <a:rPr lang="en-US" sz="2000" dirty="0"/>
              <a:t>information system, or MIS, broadly refers to a computer-based system that provides managers with the tools to </a:t>
            </a:r>
            <a:r>
              <a:rPr lang="en-US" sz="2000" dirty="0" smtClean="0"/>
              <a:t>organise</a:t>
            </a:r>
            <a:r>
              <a:rPr lang="en-US" sz="2000" dirty="0"/>
              <a:t>, evaluate and efficiently manage departments within </a:t>
            </a:r>
            <a:r>
              <a:rPr lang="en-US" sz="2000" dirty="0" smtClean="0"/>
              <a:t>a business. </a:t>
            </a:r>
            <a:r>
              <a:rPr lang="en-US" sz="2000" dirty="0"/>
              <a:t>In order to provide past, present and prediction information, a management information system can include software that helps in decision making, data resources such as databases, the hardware resources of a system, decision support systems, people management and project management applications, and any </a:t>
            </a:r>
            <a:r>
              <a:rPr lang="en-US" sz="2000" dirty="0" err="1" smtClean="0"/>
              <a:t>computerised</a:t>
            </a:r>
            <a:r>
              <a:rPr lang="en-US" sz="2000" dirty="0" smtClean="0"/>
              <a:t> </a:t>
            </a:r>
            <a:r>
              <a:rPr lang="en-US" sz="2000" dirty="0"/>
              <a:t>processes that enable the department to run efficiently.</a:t>
            </a:r>
          </a:p>
          <a:p>
            <a:pPr marL="0" indent="0">
              <a:spcAft>
                <a:spcPts val="0"/>
              </a:spcAft>
              <a:buClr>
                <a:srgbClr val="00B050"/>
              </a:buClr>
              <a:buSzPct val="75000"/>
              <a:buNone/>
            </a:pPr>
            <a:r>
              <a:rPr lang="en-US" sz="2000" b="1" dirty="0"/>
              <a:t>Management Information System Managers</a:t>
            </a:r>
          </a:p>
          <a:p>
            <a:pPr marL="406400" indent="-406400">
              <a:spcAft>
                <a:spcPts val="0"/>
              </a:spcAft>
              <a:buClr>
                <a:srgbClr val="00B050"/>
              </a:buClr>
              <a:buSzPct val="75000"/>
              <a:buFont typeface="Wingdings 3" panose="05040102010807070707" pitchFamily="18" charset="2"/>
              <a:buChar char="u"/>
            </a:pPr>
            <a:r>
              <a:rPr lang="en-US" sz="2000" dirty="0"/>
              <a:t>The role of the management information system (MIS) manager is to focus on the </a:t>
            </a:r>
            <a:r>
              <a:rPr lang="en-US" sz="2000" dirty="0" smtClean="0"/>
              <a:t>business information </a:t>
            </a:r>
            <a:r>
              <a:rPr lang="en-US" sz="2000" dirty="0"/>
              <a:t>and technology systems. The MIS manager typically </a:t>
            </a:r>
            <a:r>
              <a:rPr lang="en-US" sz="2000" dirty="0" smtClean="0"/>
              <a:t>analyses </a:t>
            </a:r>
            <a:r>
              <a:rPr lang="en-US" sz="2000" dirty="0"/>
              <a:t>business problems and then designs and maintains computer applications to solve the </a:t>
            </a:r>
            <a:r>
              <a:rPr lang="en-US" sz="2000" dirty="0" smtClean="0"/>
              <a:t>businesses' </a:t>
            </a:r>
            <a:r>
              <a:rPr lang="en-US" sz="2000" dirty="0"/>
              <a:t>problems</a:t>
            </a:r>
            <a:r>
              <a:rPr lang="en-US" sz="2000" dirty="0" smtClean="0"/>
              <a:t>.</a:t>
            </a:r>
          </a:p>
          <a:p>
            <a:pPr marL="406400" indent="-406400">
              <a:spcAft>
                <a:spcPts val="0"/>
              </a:spcAft>
              <a:buClr>
                <a:srgbClr val="00B050"/>
              </a:buClr>
              <a:buSzPct val="75000"/>
              <a:buFont typeface="Wingdings 3" panose="05040102010807070707" pitchFamily="18" charset="2"/>
              <a:buChar char="u"/>
            </a:pPr>
            <a:r>
              <a:rPr lang="en-US" sz="2000" b="1" dirty="0" smtClean="0">
                <a:solidFill>
                  <a:srgbClr val="FF0000"/>
                </a:solidFill>
              </a:rPr>
              <a:t>Task 08 </a:t>
            </a:r>
            <a:r>
              <a:rPr lang="en-US" sz="2000" dirty="0" smtClean="0">
                <a:solidFill>
                  <a:srgbClr val="FF0000"/>
                </a:solidFill>
              </a:rPr>
              <a:t>– Using examples, show and describe the access levels and information a student can access on the MIS system. Include evidence such as Progress, Attendance, Registration etc.</a:t>
            </a:r>
            <a:endParaRPr lang="en-US" sz="2000" dirty="0">
              <a:solidFill>
                <a:srgbClr val="FF0000"/>
              </a:solidFill>
            </a:endParaRPr>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263362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2000" b="1" dirty="0" smtClean="0"/>
              <a:t>Financial </a:t>
            </a:r>
            <a:r>
              <a:rPr lang="en-US" sz="2000" b="1" dirty="0"/>
              <a:t>analysis and </a:t>
            </a:r>
            <a:r>
              <a:rPr lang="en-US" sz="2000" b="1" dirty="0" smtClean="0"/>
              <a:t>modelling</a:t>
            </a:r>
          </a:p>
          <a:p>
            <a:pPr marL="255588" indent="-255588">
              <a:spcAft>
                <a:spcPts val="0"/>
              </a:spcAft>
              <a:buClr>
                <a:srgbClr val="00B050"/>
              </a:buClr>
              <a:buSzPct val="75000"/>
              <a:buFont typeface="Wingdings 3" panose="05040102010807070707" pitchFamily="18" charset="2"/>
              <a:buChar char="u"/>
            </a:pPr>
            <a:r>
              <a:rPr lang="en-US" sz="2000" dirty="0"/>
              <a:t>Predictive </a:t>
            </a:r>
            <a:r>
              <a:rPr lang="en-US" sz="2000" dirty="0" smtClean="0"/>
              <a:t>financial modelling </a:t>
            </a:r>
            <a:r>
              <a:rPr lang="en-US" sz="2000" dirty="0"/>
              <a:t>and forecasting is a process used in predictive analytics to create a statistical model of future behaviour using a process of data mining in order to forecast probabilities and trends. A predictive model is made up of a number of predictors, which are variable factors that are likely to influence future behaviour or results. In marketing, for example, a customer's gender, age, and purchase history might predict the likelihood of a future sale.</a:t>
            </a:r>
          </a:p>
          <a:p>
            <a:pPr marL="255588" indent="-255588">
              <a:spcAft>
                <a:spcPts val="0"/>
              </a:spcAft>
              <a:buClr>
                <a:srgbClr val="00B050"/>
              </a:buClr>
              <a:buSzPct val="75000"/>
              <a:buFont typeface="Wingdings 3" panose="05040102010807070707" pitchFamily="18" charset="2"/>
              <a:buChar char="u"/>
            </a:pPr>
            <a:r>
              <a:rPr lang="en-US" sz="2000" dirty="0"/>
              <a:t>In predictive modelling, data is collected for the relevant predictors, a statistical model is formulated, predictions are made and the model is validated (or revised) as additional data becomes available. The model may employ a simple linear equation or a complex neural network, mapped out by sophisticated software.</a:t>
            </a:r>
          </a:p>
          <a:p>
            <a:pPr marL="255588" indent="-255588">
              <a:spcAft>
                <a:spcPts val="0"/>
              </a:spcAft>
              <a:buClr>
                <a:srgbClr val="00B050"/>
              </a:buClr>
              <a:buSzPct val="75000"/>
              <a:buFont typeface="Wingdings 3" panose="05040102010807070707" pitchFamily="18" charset="2"/>
              <a:buChar char="u"/>
            </a:pPr>
            <a:r>
              <a:rPr lang="en-US" sz="2000" dirty="0"/>
              <a:t>Predictive modelling is used widely in information technology. In spam filtering systems, for example, predictive modelling is sometimes used to identify the probability that a given message is spam. Other applications of predictive modelling include customer relationship management, capacity planning, change management, disaster recovery, security management, engineering, meteorology and city planning</a:t>
            </a:r>
            <a:r>
              <a:rPr lang="en-US" sz="2000" dirty="0" smtClean="0"/>
              <a:t>.</a:t>
            </a:r>
            <a:endParaRPr lang="en-US" sz="2000" dirty="0"/>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328893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RELATED </a:t>
            </a:r>
            <a:r>
              <a:rPr lang="en-GB" sz="4000" dirty="0"/>
              <a:t>ACTIVITIES</a:t>
            </a:r>
            <a:endParaRPr lang="en-GB" sz="3900"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777966771"/>
              </p:ext>
            </p:extLst>
          </p:nvPr>
        </p:nvGraphicFramePr>
        <p:xfrm>
          <a:off x="311860" y="1196753"/>
          <a:ext cx="8508612" cy="2174000"/>
        </p:xfrm>
        <a:graphic>
          <a:graphicData uri="http://schemas.openxmlformats.org/drawingml/2006/table">
            <a:tbl>
              <a:tblPr firstRow="1" bandRow="1">
                <a:tableStyleId>{5C22544A-7EE6-4342-B048-85BDC9FD1C3A}</a:tableStyleId>
              </a:tblPr>
              <a:tblGrid>
                <a:gridCol w="731748"/>
                <a:gridCol w="1584176"/>
                <a:gridCol w="1512168"/>
                <a:gridCol w="4680520"/>
              </a:tblGrid>
              <a:tr h="756623">
                <a:tc>
                  <a:txBody>
                    <a:bodyPr/>
                    <a:lstStyle/>
                    <a:p>
                      <a:r>
                        <a:rPr kumimoji="0" lang="en-GB" sz="1800" b="1" i="0" u="none" strike="noStrike" kern="1200" baseline="0" dirty="0" smtClean="0">
                          <a:solidFill>
                            <a:schemeClr val="lt1"/>
                          </a:solidFill>
                          <a:latin typeface="Arial" panose="020B0604020202020204" pitchFamily="34" charset="0"/>
                          <a:ea typeface="+mn-ea"/>
                          <a:cs typeface="Arial" panose="020B0604020202020204" pitchFamily="34" charset="0"/>
                        </a:rPr>
                        <a:t>This unit </a:t>
                      </a:r>
                      <a:r>
                        <a:rPr kumimoji="0" lang="en-GB" sz="1800" b="0" i="0" u="none" strike="noStrike" kern="1200" baseline="0" dirty="0" smtClean="0">
                          <a:solidFill>
                            <a:schemeClr val="lt1"/>
                          </a:solidFill>
                          <a:latin typeface="Arial" panose="020B0604020202020204" pitchFamily="34" charset="0"/>
                          <a:ea typeface="+mn-ea"/>
                          <a:cs typeface="Arial" panose="020B0604020202020204" pitchFamily="34" charset="0"/>
                        </a:rPr>
                        <a:t>	</a:t>
                      </a:r>
                    </a:p>
                  </a:txBody>
                  <a:tcPr/>
                </a:tc>
                <a:tc>
                  <a:txBody>
                    <a:bodyPr/>
                    <a:lstStyle/>
                    <a:p>
                      <a:r>
                        <a:rPr kumimoji="0" lang="en-GB" sz="1800" b="1" i="0" u="none" strike="noStrike" kern="1200" baseline="0" dirty="0" smtClean="0">
                          <a:solidFill>
                            <a:schemeClr val="lt1"/>
                          </a:solidFill>
                          <a:latin typeface="Arial" panose="020B0604020202020204" pitchFamily="34" charset="0"/>
                          <a:ea typeface="+mn-ea"/>
                          <a:cs typeface="Arial" panose="020B0604020202020204" pitchFamily="34" charset="0"/>
                        </a:rPr>
                        <a:t>Title of suggested activity </a:t>
                      </a:r>
                      <a:r>
                        <a:rPr kumimoji="0" lang="en-GB" sz="1800" b="0" i="0" u="none" strike="noStrike" kern="1200" baseline="0" dirty="0" smtClean="0">
                          <a:solidFill>
                            <a:schemeClr val="lt1"/>
                          </a:solidFill>
                          <a:latin typeface="Arial" panose="020B0604020202020204" pitchFamily="34" charset="0"/>
                          <a:ea typeface="+mn-ea"/>
                          <a:cs typeface="Arial" panose="020B0604020202020204" pitchFamily="34" charset="0"/>
                        </a:rPr>
                        <a:t>	</a:t>
                      </a:r>
                    </a:p>
                  </a:txBody>
                  <a:tcPr/>
                </a:tc>
                <a:tc gridSpan="2">
                  <a:txBody>
                    <a:bodyPr/>
                    <a:lstStyle/>
                    <a:p>
                      <a:r>
                        <a:rPr kumimoji="0" lang="en-GB" sz="1800" b="1" i="0" u="none" strike="noStrike" kern="1200" baseline="0" dirty="0" smtClean="0">
                          <a:solidFill>
                            <a:schemeClr val="lt1"/>
                          </a:solidFill>
                          <a:latin typeface="Arial" panose="020B0604020202020204" pitchFamily="34" charset="0"/>
                          <a:ea typeface="+mn-ea"/>
                          <a:cs typeface="Arial" panose="020B0604020202020204" pitchFamily="34" charset="0"/>
                        </a:rPr>
                        <a:t>Other units/LOs </a:t>
                      </a:r>
                      <a:r>
                        <a:rPr kumimoji="0" lang="en-GB" sz="1800" b="0" i="0" u="none" strike="noStrike" kern="1200" baseline="0" dirty="0" smtClean="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GB" dirty="0">
                        <a:latin typeface="Arial" panose="020B0604020202020204" pitchFamily="34" charset="0"/>
                        <a:cs typeface="Arial" panose="020B0604020202020204" pitchFamily="34" charset="0"/>
                      </a:endParaRPr>
                    </a:p>
                  </a:txBody>
                  <a:tcPr/>
                </a:tc>
              </a:tr>
              <a:tr h="1259600">
                <a:tc>
                  <a:txBody>
                    <a:bodyPr/>
                    <a:lstStyle/>
                    <a:p>
                      <a:r>
                        <a:rPr lang="en-US" sz="2000" dirty="0" smtClean="0">
                          <a:latin typeface="Arial" panose="020B0604020202020204" pitchFamily="34" charset="0"/>
                          <a:cs typeface="Arial" panose="020B0604020202020204" pitchFamily="34" charset="0"/>
                        </a:rPr>
                        <a:t>LO3</a:t>
                      </a:r>
                      <a:endParaRPr lang="en-GB" sz="2000" dirty="0">
                        <a:latin typeface="Arial" panose="020B0604020202020204" pitchFamily="34" charset="0"/>
                        <a:cs typeface="Arial" panose="020B0604020202020204" pitchFamily="34" charset="0"/>
                      </a:endParaRPr>
                    </a:p>
                  </a:txBody>
                  <a:tcPr/>
                </a:tc>
                <a:tc>
                  <a:txBody>
                    <a:bodyPr/>
                    <a:lstStyle/>
                    <a:p>
                      <a:r>
                        <a:rPr kumimoji="0"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Information system structure</a:t>
                      </a:r>
                    </a:p>
                  </a:txBody>
                  <a:tcPr/>
                </a:tc>
                <a:tc>
                  <a:txBody>
                    <a:bodyPr/>
                    <a:lstStyle/>
                    <a:p>
                      <a:r>
                        <a:rPr kumimoji="0"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Unit 2 Global information</a:t>
                      </a:r>
                    </a:p>
                  </a:txBody>
                  <a:tcPr/>
                </a:tc>
                <a:tc>
                  <a:txBody>
                    <a:bodyPr/>
                    <a:lstStyle/>
                    <a:p>
                      <a:r>
                        <a:rPr kumimoji="0"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LO2 Understand the styles, classification and the management of global information</a:t>
                      </a:r>
                    </a:p>
                  </a:txBody>
                  <a:tcPr/>
                </a:tc>
              </a:tr>
            </a:tbl>
          </a:graphicData>
        </a:graphic>
      </p:graphicFrame>
    </p:spTree>
    <p:extLst>
      <p:ext uri="{BB962C8B-B14F-4D97-AF65-F5344CB8AC3E}">
        <p14:creationId xmlns:p14="http://schemas.microsoft.com/office/powerpoint/2010/main" val="1980524631"/>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2190" b="1" dirty="0" smtClean="0"/>
              <a:t>Knowledge </a:t>
            </a:r>
            <a:r>
              <a:rPr lang="en-US" sz="2190" b="1" dirty="0"/>
              <a:t>management and </a:t>
            </a:r>
            <a:r>
              <a:rPr lang="en-US" sz="2190" b="1" dirty="0" smtClean="0"/>
              <a:t>creation - Knowledge </a:t>
            </a:r>
            <a:r>
              <a:rPr lang="en-US" sz="2190" b="1" dirty="0"/>
              <a:t>Management </a:t>
            </a:r>
            <a:r>
              <a:rPr lang="en-US" sz="2190" b="1" dirty="0" smtClean="0"/>
              <a:t>System</a:t>
            </a:r>
          </a:p>
          <a:p>
            <a:pPr marL="342900" indent="-342900">
              <a:spcAft>
                <a:spcPts val="0"/>
              </a:spcAft>
              <a:buClr>
                <a:srgbClr val="00B050"/>
              </a:buClr>
              <a:buSzPct val="75000"/>
              <a:buFont typeface="Wingdings 3" panose="05040102010807070707" pitchFamily="18" charset="2"/>
              <a:buChar char="u"/>
            </a:pPr>
            <a:r>
              <a:rPr lang="en-US" sz="2190" dirty="0" smtClean="0"/>
              <a:t>Gathering the knowledge is one thing, knowing how and where to store it, how to manage it and how to allow staff to access it is another. For this companies use This </a:t>
            </a:r>
            <a:r>
              <a:rPr lang="en-US" sz="2190" dirty="0"/>
              <a:t>refers to a (generally IT based) system for managing knowledge in organizations for supporting creation, capture, storage and dissemination of information.</a:t>
            </a:r>
          </a:p>
          <a:p>
            <a:pPr marL="342900" indent="-342900">
              <a:spcAft>
                <a:spcPts val="0"/>
              </a:spcAft>
              <a:buClr>
                <a:srgbClr val="00B050"/>
              </a:buClr>
              <a:buSzPct val="75000"/>
              <a:buFont typeface="Wingdings 3" panose="05040102010807070707" pitchFamily="18" charset="2"/>
              <a:buChar char="u"/>
            </a:pPr>
            <a:r>
              <a:rPr lang="en-US" sz="2190" dirty="0"/>
              <a:t>The idea of a KM system is to enable employees to have ready access to the organisation's databases, sources of information, and solutions. For example a typical claim justifying the creation of a KM system might run something like this: an engineer could know the metallurgical composition of an alloy that reduces sound in gear systems. Sharing this information organisation wide can lead to more effective engine design and it could also lead to ideas for new or improved </a:t>
            </a:r>
            <a:r>
              <a:rPr lang="en-US" sz="2190" dirty="0" smtClean="0"/>
              <a:t>equipment KMS.</a:t>
            </a:r>
          </a:p>
          <a:p>
            <a:pPr marL="0" indent="0">
              <a:spcAft>
                <a:spcPts val="0"/>
              </a:spcAft>
              <a:buClr>
                <a:srgbClr val="00B050"/>
              </a:buClr>
              <a:buSzPct val="75000"/>
              <a:buNone/>
            </a:pPr>
            <a:r>
              <a:rPr lang="en-US" sz="2190" b="1" dirty="0" smtClean="0">
                <a:solidFill>
                  <a:srgbClr val="FF0000"/>
                </a:solidFill>
              </a:rPr>
              <a:t>Task 09 </a:t>
            </a:r>
            <a:r>
              <a:rPr lang="en-US" sz="2190" dirty="0" smtClean="0">
                <a:solidFill>
                  <a:srgbClr val="FF0000"/>
                </a:solidFill>
              </a:rPr>
              <a:t>– What is the KM of your school and how might this compare to the KM of a University</a:t>
            </a:r>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219529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0" indent="0">
              <a:spcAft>
                <a:spcPts val="0"/>
              </a:spcAft>
              <a:buClr>
                <a:srgbClr val="00B050"/>
              </a:buClr>
              <a:buSzPct val="75000"/>
              <a:buNone/>
            </a:pPr>
            <a:r>
              <a:rPr lang="en-US" sz="1700" b="1" dirty="0" smtClean="0"/>
              <a:t>Contact management or Customer </a:t>
            </a:r>
            <a:r>
              <a:rPr lang="en-US" sz="1700" b="1" dirty="0"/>
              <a:t>relationship management (CRM) </a:t>
            </a:r>
            <a:endParaRPr lang="en-US" sz="1700" b="1" dirty="0" smtClean="0"/>
          </a:p>
          <a:p>
            <a:pPr marL="255588" indent="-255588">
              <a:spcAft>
                <a:spcPts val="0"/>
              </a:spcAft>
              <a:buClr>
                <a:srgbClr val="00B050"/>
              </a:buClr>
              <a:buSzPct val="75000"/>
              <a:buFont typeface="Wingdings 3" panose="05040102010807070707" pitchFamily="18" charset="2"/>
              <a:buChar char="u"/>
            </a:pPr>
            <a:r>
              <a:rPr lang="en-US" sz="1700" dirty="0" smtClean="0"/>
              <a:t>This is </a:t>
            </a:r>
            <a:r>
              <a:rPr lang="en-US" sz="1700" dirty="0"/>
              <a:t>a model for managing a company’s interactions with current and future customers. It involves using technology to organise, streamline with computer interfaces or automatic recognition, and link together sales, marketing, customer service, and technical support. Basically it does all the management of information under one package.</a:t>
            </a:r>
          </a:p>
          <a:p>
            <a:pPr marL="457200" indent="-228600">
              <a:spcAft>
                <a:spcPts val="0"/>
              </a:spcAft>
              <a:buClr>
                <a:srgbClr val="00B050"/>
              </a:buClr>
              <a:buSzPct val="75000"/>
              <a:buFont typeface="Arial" panose="020B0604020202020204" pitchFamily="34" charset="0"/>
              <a:buChar char="•"/>
            </a:pPr>
            <a:r>
              <a:rPr lang="en-US" sz="1700" b="1" dirty="0"/>
              <a:t>Marketing</a:t>
            </a:r>
            <a:r>
              <a:rPr lang="en-US" sz="1700" dirty="0"/>
              <a:t> - CRM systems can track and measure campaigns over different media, such as email, search, social media, telephone and direct mail. These systems track clicks, responses, leads and deals.</a:t>
            </a:r>
          </a:p>
          <a:p>
            <a:pPr marL="457200" indent="-228600">
              <a:spcAft>
                <a:spcPts val="0"/>
              </a:spcAft>
              <a:buClr>
                <a:srgbClr val="00B050"/>
              </a:buClr>
              <a:buSzPct val="75000"/>
              <a:buFont typeface="Arial" panose="020B0604020202020204" pitchFamily="34" charset="0"/>
              <a:buChar char="•"/>
            </a:pPr>
            <a:r>
              <a:rPr lang="en-US" sz="1700" b="1" dirty="0"/>
              <a:t>Customer service and support </a:t>
            </a:r>
            <a:r>
              <a:rPr lang="en-US" sz="1700" dirty="0"/>
              <a:t>- CRM systems can be used to create, assign and manage customers requests, such as call centre software which helps direct customers to agents. CRM software can also be used to identify and reward loyal customers over a period of time.</a:t>
            </a:r>
          </a:p>
          <a:p>
            <a:pPr marL="457200" indent="-228600">
              <a:spcAft>
                <a:spcPts val="0"/>
              </a:spcAft>
              <a:buClr>
                <a:srgbClr val="00B050"/>
              </a:buClr>
              <a:buSzPct val="75000"/>
              <a:buFont typeface="Arial" panose="020B0604020202020204" pitchFamily="34" charset="0"/>
              <a:buChar char="•"/>
            </a:pPr>
            <a:r>
              <a:rPr lang="en-US" sz="1700" b="1" dirty="0"/>
              <a:t>Appointments</a:t>
            </a:r>
            <a:r>
              <a:rPr lang="en-US" sz="1700" dirty="0"/>
              <a:t> - CRM systems can automatically suggest suitable appointment times to customers via e-mail or web browsers. These can then be synchronised with the representative or agent's calendar</a:t>
            </a:r>
          </a:p>
          <a:p>
            <a:pPr marL="457200" indent="-228600">
              <a:spcAft>
                <a:spcPts val="0"/>
              </a:spcAft>
              <a:buClr>
                <a:srgbClr val="00B050"/>
              </a:buClr>
              <a:buSzPct val="75000"/>
              <a:buFont typeface="Arial" panose="020B0604020202020204" pitchFamily="34" charset="0"/>
              <a:buChar char="•"/>
            </a:pPr>
            <a:r>
              <a:rPr lang="en-US" sz="1700" b="1" dirty="0"/>
              <a:t>Social media </a:t>
            </a:r>
            <a:r>
              <a:rPr lang="en-US" sz="1700" dirty="0"/>
              <a:t>- CRM often makes use of social media to build customer relationships. Some CRM systems integrate social media sites like Twitter, LinkedIn and Facebook to track and communicate with customers sharing opinions and experiences with a company, products and </a:t>
            </a:r>
            <a:r>
              <a:rPr lang="en-US" sz="1700" dirty="0" smtClean="0"/>
              <a:t>services.</a:t>
            </a:r>
          </a:p>
          <a:p>
            <a:pPr marL="0" indent="0">
              <a:spcAft>
                <a:spcPts val="0"/>
              </a:spcAft>
              <a:buClr>
                <a:srgbClr val="00B050"/>
              </a:buClr>
              <a:buSzPct val="75000"/>
              <a:buNone/>
            </a:pPr>
            <a:r>
              <a:rPr lang="en-US" sz="1600" b="1" dirty="0" smtClean="0">
                <a:solidFill>
                  <a:srgbClr val="FF0000"/>
                </a:solidFill>
              </a:rPr>
              <a:t>Task 10 </a:t>
            </a:r>
            <a:r>
              <a:rPr lang="en-US" sz="1600" dirty="0">
                <a:solidFill>
                  <a:srgbClr val="FF0000"/>
                </a:solidFill>
              </a:rPr>
              <a:t>– </a:t>
            </a:r>
            <a:r>
              <a:rPr lang="en-US" sz="1600" dirty="0" smtClean="0">
                <a:solidFill>
                  <a:srgbClr val="FF0000"/>
                </a:solidFill>
              </a:rPr>
              <a:t>For your school, consider a student and a parent related scenario and how a CRM could help manage the process of dealing with the customer interaction from initial to solution.</a:t>
            </a:r>
            <a:endParaRPr lang="en-US" sz="1600" dirty="0">
              <a:solidFill>
                <a:srgbClr val="FF0000"/>
              </a:solidFill>
            </a:endParaRPr>
          </a:p>
          <a:p>
            <a:pPr marL="457200" indent="-228600">
              <a:spcAft>
                <a:spcPts val="0"/>
              </a:spcAft>
              <a:buClr>
                <a:srgbClr val="00B050"/>
              </a:buClr>
              <a:buSzPct val="75000"/>
              <a:buFont typeface="Arial" panose="020B0604020202020204" pitchFamily="34" charset="0"/>
              <a:buChar char="•"/>
            </a:pPr>
            <a:endParaRPr lang="en-US" sz="1700" dirty="0" smtClean="0"/>
          </a:p>
        </p:txBody>
      </p:sp>
      <p:sp>
        <p:nvSpPr>
          <p:cNvPr id="6" name="Title 1"/>
          <p:cNvSpPr>
            <a:spLocks noGrp="1"/>
          </p:cNvSpPr>
          <p:nvPr>
            <p:ph type="title"/>
          </p:nvPr>
        </p:nvSpPr>
        <p:spPr>
          <a:xfrm>
            <a:off x="35496" y="44624"/>
            <a:ext cx="8856984" cy="576064"/>
          </a:xfrm>
        </p:spPr>
        <p:txBody>
          <a:bodyPr>
            <a:noAutofit/>
          </a:bodyPr>
          <a:lstStyle/>
          <a:p>
            <a:r>
              <a:rPr lang="en-US" sz="3200" dirty="0" smtClean="0"/>
              <a:t>3.3 </a:t>
            </a:r>
            <a:r>
              <a:rPr lang="en-US" sz="3200" dirty="0"/>
              <a:t>– Categories of </a:t>
            </a:r>
            <a:r>
              <a:rPr lang="en-US" sz="3200" dirty="0" smtClean="0"/>
              <a:t>information used </a:t>
            </a:r>
            <a:r>
              <a:rPr lang="en-US" sz="3200" dirty="0"/>
              <a:t>by </a:t>
            </a:r>
            <a:r>
              <a:rPr lang="en-US" sz="3200" dirty="0" smtClean="0"/>
              <a:t>businesses</a:t>
            </a:r>
            <a:endParaRPr lang="en-US" sz="3200" b="0" dirty="0"/>
          </a:p>
        </p:txBody>
      </p:sp>
    </p:spTree>
    <p:extLst>
      <p:ext uri="{BB962C8B-B14F-4D97-AF65-F5344CB8AC3E}">
        <p14:creationId xmlns:p14="http://schemas.microsoft.com/office/powerpoint/2010/main" val="1927461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2" cy="4968875"/>
          </a:xfrm>
        </p:spPr>
        <p:txBody>
          <a:bodyPr numCol="1">
            <a:noAutofit/>
          </a:bodyPr>
          <a:lstStyle/>
          <a:p>
            <a:pPr marL="255588" indent="-255588">
              <a:spcAft>
                <a:spcPts val="0"/>
              </a:spcAft>
              <a:buClr>
                <a:srgbClr val="00B050"/>
              </a:buClr>
              <a:buSzPct val="75000"/>
              <a:buFont typeface="Wingdings 3" panose="05040102010807070707" pitchFamily="18" charset="2"/>
              <a:buChar char="u"/>
            </a:pPr>
            <a:r>
              <a:rPr lang="en-US" sz="1740" dirty="0"/>
              <a:t>The process of evaluating data using analytical and logical reasoning to examine each component of the data provided. This form of analysis is just one of the many steps that must be completed when conducting </a:t>
            </a:r>
            <a:r>
              <a:rPr lang="en-US" sz="1740" dirty="0" smtClean="0"/>
              <a:t>business or personal research. </a:t>
            </a:r>
            <a:r>
              <a:rPr lang="en-US" sz="1740" dirty="0"/>
              <a:t>Data from various sources is gathered, reviewed, and then </a:t>
            </a:r>
            <a:r>
              <a:rPr lang="en-US" sz="1740" dirty="0" smtClean="0"/>
              <a:t>analysed </a:t>
            </a:r>
            <a:r>
              <a:rPr lang="en-US" sz="1740" dirty="0"/>
              <a:t>to form some sort of finding or conclusion. There are a variety of specific data analysis method, some of which include data mining, text analytics, business intelligence, and data </a:t>
            </a:r>
            <a:r>
              <a:rPr lang="en-US" sz="1740" dirty="0" err="1" smtClean="0"/>
              <a:t>visualisations</a:t>
            </a:r>
            <a:r>
              <a:rPr lang="en-US" sz="1740" dirty="0"/>
              <a:t>.</a:t>
            </a:r>
          </a:p>
          <a:p>
            <a:pPr marL="255588" indent="-255588">
              <a:spcAft>
                <a:spcPts val="0"/>
              </a:spcAft>
              <a:buClr>
                <a:srgbClr val="00B050"/>
              </a:buClr>
              <a:buSzPct val="75000"/>
              <a:buFont typeface="Wingdings 3" panose="05040102010807070707" pitchFamily="18" charset="2"/>
              <a:buChar char="u"/>
            </a:pPr>
            <a:r>
              <a:rPr lang="en-US" sz="1740" dirty="0" smtClean="0"/>
              <a:t>In essence Data analysis is to find </a:t>
            </a:r>
            <a:r>
              <a:rPr lang="en-US" sz="1740" dirty="0"/>
              <a:t>answers to questions that </a:t>
            </a:r>
            <a:r>
              <a:rPr lang="en-US" sz="1740" dirty="0" smtClean="0"/>
              <a:t>will be </a:t>
            </a:r>
            <a:r>
              <a:rPr lang="en-US" sz="1740" dirty="0"/>
              <a:t>based on good quality information from carefully selected and sourced data.</a:t>
            </a:r>
          </a:p>
          <a:p>
            <a:pPr marL="255588" indent="-255588">
              <a:spcAft>
                <a:spcPts val="0"/>
              </a:spcAft>
              <a:buClr>
                <a:srgbClr val="00B050"/>
              </a:buClr>
              <a:buSzPct val="75000"/>
              <a:buFont typeface="Wingdings 3" panose="05040102010807070707" pitchFamily="18" charset="2"/>
              <a:buChar char="u"/>
            </a:pPr>
            <a:r>
              <a:rPr lang="en-US" sz="1740" dirty="0" smtClean="0"/>
              <a:t>Generally there are 8 stages to doing this:</a:t>
            </a:r>
            <a:endParaRPr lang="en-US" sz="1740" dirty="0"/>
          </a:p>
          <a:p>
            <a:pPr marL="635000" indent="-342900">
              <a:spcAft>
                <a:spcPts val="0"/>
              </a:spcAft>
              <a:buClr>
                <a:srgbClr val="00B050"/>
              </a:buClr>
              <a:buSzPct val="75000"/>
              <a:buFont typeface="+mj-lt"/>
              <a:buAutoNum type="arabicPeriod"/>
            </a:pPr>
            <a:r>
              <a:rPr lang="en-US" sz="1740" dirty="0" smtClean="0"/>
              <a:t>Identify </a:t>
            </a:r>
            <a:r>
              <a:rPr lang="en-US" sz="1740" dirty="0"/>
              <a:t>the need (e.g. What information is needed? What do we want to find out?)</a:t>
            </a:r>
          </a:p>
          <a:p>
            <a:pPr marL="635000" indent="-342900">
              <a:spcAft>
                <a:spcPts val="0"/>
              </a:spcAft>
              <a:buClr>
                <a:srgbClr val="00B050"/>
              </a:buClr>
              <a:buSzPct val="75000"/>
              <a:buFont typeface="+mj-lt"/>
              <a:buAutoNum type="arabicPeriod"/>
            </a:pPr>
            <a:r>
              <a:rPr lang="en-US" sz="1740" dirty="0" smtClean="0"/>
              <a:t>Define </a:t>
            </a:r>
            <a:r>
              <a:rPr lang="en-US" sz="1740" dirty="0"/>
              <a:t>scope (e.g. content, detail, timescales, constraints)</a:t>
            </a:r>
          </a:p>
          <a:p>
            <a:pPr marL="635000" indent="-342900">
              <a:spcAft>
                <a:spcPts val="0"/>
              </a:spcAft>
              <a:buClr>
                <a:srgbClr val="00B050"/>
              </a:buClr>
              <a:buSzPct val="75000"/>
              <a:buFont typeface="+mj-lt"/>
              <a:buAutoNum type="arabicPeriod"/>
            </a:pPr>
            <a:r>
              <a:rPr lang="en-US" sz="1740" dirty="0" smtClean="0"/>
              <a:t>Identify </a:t>
            </a:r>
            <a:r>
              <a:rPr lang="en-US" sz="1740" dirty="0"/>
              <a:t>potential sources (e.g. sales figures, customer surveys)</a:t>
            </a:r>
          </a:p>
          <a:p>
            <a:pPr marL="635000" indent="-342900">
              <a:spcAft>
                <a:spcPts val="0"/>
              </a:spcAft>
              <a:buClr>
                <a:srgbClr val="00B050"/>
              </a:buClr>
              <a:buSzPct val="75000"/>
              <a:buFont typeface="+mj-lt"/>
              <a:buAutoNum type="arabicPeriod"/>
            </a:pPr>
            <a:r>
              <a:rPr lang="en-US" sz="1740" dirty="0" smtClean="0"/>
              <a:t>Source </a:t>
            </a:r>
            <a:r>
              <a:rPr lang="en-US" sz="1740" dirty="0"/>
              <a:t>and select information (e.g. determine accuracy and reliability of sources, </a:t>
            </a:r>
            <a:r>
              <a:rPr lang="en-US" sz="1740" dirty="0" smtClean="0"/>
              <a:t>selecting the best</a:t>
            </a:r>
            <a:r>
              <a:rPr lang="en-US" sz="1740" dirty="0"/>
              <a:t>)</a:t>
            </a:r>
          </a:p>
          <a:p>
            <a:pPr marL="635000" indent="-342900">
              <a:spcAft>
                <a:spcPts val="0"/>
              </a:spcAft>
              <a:buClr>
                <a:srgbClr val="00B050"/>
              </a:buClr>
              <a:buSzPct val="75000"/>
              <a:buFont typeface="+mj-lt"/>
              <a:buAutoNum type="arabicPeriod"/>
            </a:pPr>
            <a:r>
              <a:rPr lang="en-US" sz="1740" dirty="0" smtClean="0"/>
              <a:t>Select </a:t>
            </a:r>
            <a:r>
              <a:rPr lang="en-US" sz="1740" dirty="0"/>
              <a:t>the most appropriate tools (e.g. charts, graphs, regression, trend analysis)</a:t>
            </a:r>
          </a:p>
          <a:p>
            <a:pPr marL="635000" indent="-342900">
              <a:spcAft>
                <a:spcPts val="0"/>
              </a:spcAft>
              <a:buClr>
                <a:srgbClr val="00B050"/>
              </a:buClr>
              <a:buSzPct val="75000"/>
              <a:buFont typeface="+mj-lt"/>
              <a:buAutoNum type="arabicPeriod"/>
            </a:pPr>
            <a:r>
              <a:rPr lang="en-US" sz="1740" dirty="0" smtClean="0"/>
              <a:t>Process </a:t>
            </a:r>
            <a:r>
              <a:rPr lang="en-US" sz="1740" dirty="0"/>
              <a:t>and analyse data (e.g. set up a spreadsheet to produce a graph)</a:t>
            </a:r>
          </a:p>
          <a:p>
            <a:pPr marL="635000" indent="-342900">
              <a:spcAft>
                <a:spcPts val="0"/>
              </a:spcAft>
              <a:buClr>
                <a:srgbClr val="00B050"/>
              </a:buClr>
              <a:buSzPct val="75000"/>
              <a:buFont typeface="+mj-lt"/>
              <a:buAutoNum type="arabicPeriod"/>
            </a:pPr>
            <a:r>
              <a:rPr lang="en-US" sz="1740" dirty="0" smtClean="0"/>
              <a:t>Record </a:t>
            </a:r>
            <a:r>
              <a:rPr lang="en-US" sz="1740" dirty="0"/>
              <a:t>and store information (e.g. write a report based on the results of the processing)</a:t>
            </a:r>
          </a:p>
          <a:p>
            <a:pPr marL="635000" indent="-342900">
              <a:spcAft>
                <a:spcPts val="0"/>
              </a:spcAft>
              <a:buClr>
                <a:srgbClr val="00B050"/>
              </a:buClr>
              <a:buSzPct val="75000"/>
              <a:buFont typeface="+mj-lt"/>
              <a:buAutoNum type="arabicPeriod"/>
            </a:pPr>
            <a:r>
              <a:rPr lang="en-US" sz="1740" dirty="0" smtClean="0"/>
              <a:t>Share </a:t>
            </a:r>
            <a:r>
              <a:rPr lang="en-US" sz="1740" dirty="0"/>
              <a:t>results (e.g. send the report to stakeholders</a:t>
            </a:r>
            <a:r>
              <a:rPr lang="en-US" sz="1740" dirty="0" smtClean="0"/>
              <a:t>).</a:t>
            </a:r>
          </a:p>
          <a:p>
            <a:pPr marL="285750" indent="-285750">
              <a:spcAft>
                <a:spcPts val="0"/>
              </a:spcAft>
              <a:buClr>
                <a:srgbClr val="00B050"/>
              </a:buClr>
              <a:buSzPct val="75000"/>
              <a:buFont typeface="Wingdings 3" panose="05040102010807070707" pitchFamily="18" charset="2"/>
              <a:buChar char="u"/>
            </a:pPr>
            <a:r>
              <a:rPr lang="en-US" sz="1740" dirty="0" smtClean="0"/>
              <a:t>Learners </a:t>
            </a:r>
            <a:r>
              <a:rPr lang="en-US" sz="1740" dirty="0"/>
              <a:t>could develop their knowledge of the different stages by presenting the eight stages of </a:t>
            </a:r>
            <a:r>
              <a:rPr lang="en-US" sz="1740" dirty="0" smtClean="0"/>
              <a:t>data analysis </a:t>
            </a:r>
            <a:r>
              <a:rPr lang="en-US" sz="1740" dirty="0"/>
              <a:t>in the form of a diagram for a given scenario.</a:t>
            </a:r>
            <a:endParaRPr lang="en-US" sz="1740" dirty="0" smtClean="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Tree>
    <p:extLst>
      <p:ext uri="{BB962C8B-B14F-4D97-AF65-F5344CB8AC3E}">
        <p14:creationId xmlns:p14="http://schemas.microsoft.com/office/powerpoint/2010/main" val="1087756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408711" cy="4968875"/>
          </a:xfrm>
        </p:spPr>
        <p:txBody>
          <a:bodyPr numCol="1">
            <a:noAutofit/>
          </a:bodyPr>
          <a:lstStyle/>
          <a:p>
            <a:pPr marL="0" indent="0">
              <a:spcAft>
                <a:spcPts val="0"/>
              </a:spcAft>
              <a:buClr>
                <a:srgbClr val="00B050"/>
              </a:buClr>
              <a:buSzPct val="75000"/>
              <a:buNone/>
            </a:pPr>
            <a:r>
              <a:rPr lang="en-US" sz="2000" b="1" dirty="0" smtClean="0"/>
              <a:t>1</a:t>
            </a:r>
            <a:r>
              <a:rPr lang="en-US" sz="2000" b="1" dirty="0"/>
              <a:t>. Identify the need (e.g. What information is needed? What do we want to find out</a:t>
            </a:r>
            <a:r>
              <a:rPr lang="en-US" sz="2000" b="1" dirty="0" smtClean="0"/>
              <a:t>?)</a:t>
            </a:r>
          </a:p>
          <a:p>
            <a:pPr marL="255588" indent="-255588">
              <a:spcAft>
                <a:spcPts val="0"/>
              </a:spcAft>
              <a:buClr>
                <a:srgbClr val="00B050"/>
              </a:buClr>
              <a:buSzPct val="75000"/>
              <a:buFont typeface="Wingdings 3" panose="05040102010807070707" pitchFamily="18" charset="2"/>
              <a:buChar char="u"/>
            </a:pPr>
            <a:r>
              <a:rPr lang="en-US" sz="2000" dirty="0"/>
              <a:t>In your </a:t>
            </a:r>
            <a:r>
              <a:rPr lang="en-US" sz="2000" dirty="0" smtClean="0"/>
              <a:t>business </a:t>
            </a:r>
            <a:r>
              <a:rPr lang="en-US" sz="2000" dirty="0"/>
              <a:t>data analysis, you must begin with the right </a:t>
            </a:r>
            <a:r>
              <a:rPr lang="en-US" sz="2000" dirty="0" smtClean="0"/>
              <a:t>questions. </a:t>
            </a:r>
            <a:r>
              <a:rPr lang="en-US" sz="2000" dirty="0"/>
              <a:t>Questions should be measurable, clear and concise. Design your questions to either qualify or disqualify potential solutions to your specific problem or opportunity.</a:t>
            </a:r>
          </a:p>
          <a:p>
            <a:pPr marL="255588" indent="-255588">
              <a:spcAft>
                <a:spcPts val="0"/>
              </a:spcAft>
              <a:buClr>
                <a:srgbClr val="00B050"/>
              </a:buClr>
              <a:buSzPct val="75000"/>
              <a:buFont typeface="Wingdings 3" panose="05040102010807070707" pitchFamily="18" charset="2"/>
              <a:buChar char="u"/>
            </a:pPr>
            <a:r>
              <a:rPr lang="en-US" sz="2000" dirty="0" smtClean="0"/>
              <a:t>For </a:t>
            </a:r>
            <a:r>
              <a:rPr lang="en-US" sz="2000" dirty="0"/>
              <a:t>example, start with a clearly defined problem: A government contractor is experiencing rising costs and is no longer able to submit competitive contract proposals. One of many questions to solve this business problem might include: Can the company reduce its staff without compromising quality</a:t>
            </a:r>
            <a:r>
              <a:rPr lang="en-US" sz="2000" dirty="0" smtClean="0"/>
              <a:t>?</a:t>
            </a:r>
          </a:p>
          <a:p>
            <a:pPr marL="255588" indent="-255588">
              <a:spcAft>
                <a:spcPts val="0"/>
              </a:spcAft>
              <a:buClr>
                <a:srgbClr val="00B050"/>
              </a:buClr>
              <a:buSzPct val="75000"/>
              <a:buFont typeface="Wingdings 3" panose="05040102010807070707" pitchFamily="18" charset="2"/>
              <a:buChar char="u"/>
            </a:pPr>
            <a:r>
              <a:rPr lang="en-US" sz="2000" dirty="0" smtClean="0"/>
              <a:t>Then define what the information gathered is going to be used for, how will it benefit the company, what exactly do you need to know in order to research the information. Knowing this will help you decide where to look, what to look for and how you will know when you have found it.</a:t>
            </a:r>
            <a:endParaRPr lang="en-US" sz="20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22" name="TextBox 21"/>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23" name="TextBox 22"/>
          <p:cNvSpPr txBox="1"/>
          <p:nvPr/>
        </p:nvSpPr>
        <p:spPr>
          <a:xfrm>
            <a:off x="6804248" y="1768919"/>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24" name="TextBox 23"/>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25" name="TextBox 24"/>
          <p:cNvSpPr txBox="1"/>
          <p:nvPr/>
        </p:nvSpPr>
        <p:spPr>
          <a:xfrm>
            <a:off x="6804248" y="2489648"/>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26" name="TextBox 25"/>
          <p:cNvSpPr txBox="1"/>
          <p:nvPr/>
        </p:nvSpPr>
        <p:spPr>
          <a:xfrm>
            <a:off x="6804248" y="3210377"/>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27" name="TextBox 26"/>
          <p:cNvSpPr txBox="1"/>
          <p:nvPr/>
        </p:nvSpPr>
        <p:spPr>
          <a:xfrm>
            <a:off x="6804248" y="393110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28" name="TextBox 27"/>
          <p:cNvSpPr txBox="1"/>
          <p:nvPr/>
        </p:nvSpPr>
        <p:spPr>
          <a:xfrm>
            <a:off x="6804248" y="4651835"/>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29" name="TextBox 28"/>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cxnSp>
        <p:nvCxnSpPr>
          <p:cNvPr id="30" name="Straight Arrow Connector 29"/>
          <p:cNvCxnSpPr>
            <a:stCxn id="22" idx="2"/>
            <a:endCxn id="23" idx="0"/>
          </p:cNvCxnSpPr>
          <p:nvPr/>
        </p:nvCxnSpPr>
        <p:spPr>
          <a:xfrm>
            <a:off x="7812360" y="1561438"/>
            <a:ext cx="0" cy="207481"/>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27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700" b="1" dirty="0" smtClean="0"/>
              <a:t>2</a:t>
            </a:r>
            <a:r>
              <a:rPr lang="en-US" sz="1700" b="1" dirty="0"/>
              <a:t>. Define scope (e.g. content, detail, timescales, constraints</a:t>
            </a:r>
            <a:r>
              <a:rPr lang="en-US" sz="1700" b="1" dirty="0" smtClean="0"/>
              <a:t>)</a:t>
            </a:r>
          </a:p>
          <a:p>
            <a:pPr marL="0" indent="0">
              <a:spcAft>
                <a:spcPts val="0"/>
              </a:spcAft>
              <a:buClr>
                <a:srgbClr val="00B050"/>
              </a:buClr>
              <a:buSzPct val="75000"/>
              <a:buNone/>
            </a:pPr>
            <a:r>
              <a:rPr lang="en-US" sz="1700" b="1" dirty="0" smtClean="0"/>
              <a:t>Decide </a:t>
            </a:r>
            <a:r>
              <a:rPr lang="en-US" sz="1700" b="1" dirty="0"/>
              <a:t>What To Measure</a:t>
            </a:r>
          </a:p>
          <a:p>
            <a:pPr marL="255588" indent="-255588">
              <a:spcAft>
                <a:spcPts val="0"/>
              </a:spcAft>
              <a:buClr>
                <a:srgbClr val="00B050"/>
              </a:buClr>
              <a:buSzPct val="75000"/>
              <a:buFont typeface="Wingdings 3" panose="05040102010807070707" pitchFamily="18" charset="2"/>
              <a:buChar char="u"/>
            </a:pPr>
            <a:r>
              <a:rPr lang="en-US" sz="1700" dirty="0" smtClean="0"/>
              <a:t>Using </a:t>
            </a:r>
            <a:r>
              <a:rPr lang="en-US" sz="1700" dirty="0"/>
              <a:t>the government contractor example, consider what kind of data you’d need to answer your key question. In this case, you’d need to know the number and cost of current staff and the percentage of time they spend on necessary business functions. In answering this question, you likely need to answer many sub-questions (e.g., Are staff currently under-utilized? If so, what process improvements would help?). Finally, in your decision on what to measure, be sure to include any reasonable objections any stakeholders might have (e.g., If staff are reduced, how would the company respond to surges in demand?).</a:t>
            </a:r>
          </a:p>
          <a:p>
            <a:pPr marL="0" indent="0">
              <a:spcAft>
                <a:spcPts val="0"/>
              </a:spcAft>
              <a:buClr>
                <a:srgbClr val="00B050"/>
              </a:buClr>
              <a:buSzPct val="75000"/>
              <a:buNone/>
            </a:pPr>
            <a:r>
              <a:rPr lang="en-US" sz="1700" b="1" dirty="0" smtClean="0"/>
              <a:t>Decide </a:t>
            </a:r>
            <a:r>
              <a:rPr lang="en-US" sz="1700" b="1" dirty="0"/>
              <a:t>How To Measure It</a:t>
            </a:r>
          </a:p>
          <a:p>
            <a:pPr marL="255588" indent="-255588">
              <a:spcAft>
                <a:spcPts val="0"/>
              </a:spcAft>
              <a:buClr>
                <a:srgbClr val="00B050"/>
              </a:buClr>
              <a:buSzPct val="75000"/>
              <a:buFont typeface="Wingdings 3" panose="05040102010807070707" pitchFamily="18" charset="2"/>
              <a:buChar char="u"/>
            </a:pPr>
            <a:r>
              <a:rPr lang="en-US" sz="1700" dirty="0" smtClean="0"/>
              <a:t>Thinking </a:t>
            </a:r>
            <a:r>
              <a:rPr lang="en-US" sz="1700" dirty="0"/>
              <a:t>about how you measure your data is just as important, especially before the data collection phase, because your measuring process either backs up or discredits your analysis later on. Key questions to ask for this step include:</a:t>
            </a:r>
          </a:p>
          <a:p>
            <a:pPr marL="255588" indent="-255588">
              <a:spcAft>
                <a:spcPts val="0"/>
              </a:spcAft>
              <a:buClr>
                <a:srgbClr val="00B050"/>
              </a:buClr>
              <a:buSzPct val="75000"/>
              <a:buFont typeface="Wingdings 3" panose="05040102010807070707" pitchFamily="18" charset="2"/>
              <a:buChar char="u"/>
            </a:pPr>
            <a:r>
              <a:rPr lang="en-US" sz="1700" dirty="0" smtClean="0"/>
              <a:t>What </a:t>
            </a:r>
            <a:r>
              <a:rPr lang="en-US" sz="1700" dirty="0"/>
              <a:t>is your time frame? (e.g., annual versus quarterly costs)</a:t>
            </a:r>
          </a:p>
          <a:p>
            <a:pPr marL="255588" indent="-255588">
              <a:spcAft>
                <a:spcPts val="0"/>
              </a:spcAft>
              <a:buClr>
                <a:srgbClr val="00B050"/>
              </a:buClr>
              <a:buSzPct val="75000"/>
              <a:buFont typeface="Wingdings 3" panose="05040102010807070707" pitchFamily="18" charset="2"/>
              <a:buChar char="u"/>
            </a:pPr>
            <a:r>
              <a:rPr lang="en-US" sz="1700" dirty="0"/>
              <a:t>What is your unit of measure? (e.g., </a:t>
            </a:r>
            <a:r>
              <a:rPr lang="en-US" sz="1700" dirty="0" smtClean="0"/>
              <a:t>Pounds versus </a:t>
            </a:r>
            <a:r>
              <a:rPr lang="en-US" sz="1700" dirty="0"/>
              <a:t>Euro)</a:t>
            </a:r>
          </a:p>
          <a:p>
            <a:pPr marL="255588" indent="-255588">
              <a:spcAft>
                <a:spcPts val="0"/>
              </a:spcAft>
              <a:buClr>
                <a:srgbClr val="00B050"/>
              </a:buClr>
              <a:buSzPct val="75000"/>
              <a:buFont typeface="Wingdings 3" panose="05040102010807070707" pitchFamily="18" charset="2"/>
              <a:buChar char="u"/>
            </a:pPr>
            <a:r>
              <a:rPr lang="en-US" sz="1700" dirty="0"/>
              <a:t>What factors should be included? (e.g., just annual salary versus annual salary plus cost of staff benefits</a:t>
            </a:r>
            <a:r>
              <a:rPr lang="en-US" sz="1700" dirty="0" smtClean="0"/>
              <a:t>)</a:t>
            </a:r>
            <a:endParaRPr lang="en-US" sz="17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7" name="TextBox 6"/>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8" name="TextBox 7"/>
          <p:cNvSpPr txBox="1"/>
          <p:nvPr/>
        </p:nvSpPr>
        <p:spPr>
          <a:xfrm>
            <a:off x="6804248" y="2489648"/>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9" name="TextBox 8"/>
          <p:cNvSpPr txBox="1"/>
          <p:nvPr/>
        </p:nvSpPr>
        <p:spPr>
          <a:xfrm>
            <a:off x="6804248" y="3210377"/>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cxnSp>
        <p:nvCxnSpPr>
          <p:cNvPr id="15" name="Straight Arrow Connector 14"/>
          <p:cNvCxnSpPr>
            <a:stCxn id="4" idx="2"/>
            <a:endCxn id="5" idx="0"/>
          </p:cNvCxnSpPr>
          <p:nvPr/>
        </p:nvCxnSpPr>
        <p:spPr>
          <a:xfrm>
            <a:off x="7812360" y="1561438"/>
            <a:ext cx="0" cy="207481"/>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09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670" b="1" dirty="0" smtClean="0"/>
              <a:t>3</a:t>
            </a:r>
            <a:r>
              <a:rPr lang="en-US" sz="1670" b="1" dirty="0"/>
              <a:t>. Identify potential sources (e.g. sales figures, customer surveys</a:t>
            </a:r>
            <a:r>
              <a:rPr lang="en-US" sz="1670" b="1" dirty="0" smtClean="0"/>
              <a:t>)</a:t>
            </a:r>
          </a:p>
          <a:p>
            <a:pPr marL="255588" indent="-255588">
              <a:spcAft>
                <a:spcPts val="0"/>
              </a:spcAft>
              <a:buClr>
                <a:srgbClr val="00B050"/>
              </a:buClr>
              <a:buSzPct val="75000"/>
              <a:buFont typeface="Wingdings 3" panose="05040102010807070707" pitchFamily="18" charset="2"/>
              <a:buChar char="u"/>
            </a:pPr>
            <a:r>
              <a:rPr lang="en-US" sz="1670" dirty="0"/>
              <a:t>Before developing plans to collect new data, identify what data sets are already available. While the research plan should be guided by the evaluation questions rather than the available data, there are often pre-existing data sets that can be </a:t>
            </a:r>
            <a:r>
              <a:rPr lang="en-US" sz="1670" dirty="0" err="1"/>
              <a:t>utilised</a:t>
            </a:r>
            <a:r>
              <a:rPr lang="en-US" sz="1670" dirty="0"/>
              <a:t> or adapted. These include internal agency and program  information and data sets collected by the state and federal </a:t>
            </a:r>
            <a:r>
              <a:rPr lang="en-US" sz="1670" dirty="0" smtClean="0"/>
              <a:t>governments. </a:t>
            </a:r>
            <a:r>
              <a:rPr lang="en-US" sz="1670" dirty="0"/>
              <a:t>However, it is important to clarify early if these data sets are available in the format required for the evaluation. Data sets might not be able to be disaggregated down to the geographic level or time period required.</a:t>
            </a:r>
          </a:p>
          <a:p>
            <a:pPr marL="255588" indent="-255588">
              <a:spcAft>
                <a:spcPts val="0"/>
              </a:spcAft>
              <a:buClr>
                <a:srgbClr val="00B050"/>
              </a:buClr>
              <a:buSzPct val="75000"/>
              <a:buFont typeface="Wingdings 3" panose="05040102010807070707" pitchFamily="18" charset="2"/>
              <a:buChar char="u"/>
            </a:pPr>
            <a:r>
              <a:rPr lang="en-US" sz="1670" dirty="0" smtClean="0"/>
              <a:t>For example the Queensland Government want to source specific geographical information, there they might use:</a:t>
            </a:r>
          </a:p>
          <a:p>
            <a:pPr marL="571500" indent="-285750">
              <a:spcAft>
                <a:spcPts val="0"/>
              </a:spcAft>
              <a:buClr>
                <a:srgbClr val="00B050"/>
              </a:buClr>
              <a:buSzPct val="75000"/>
              <a:buFont typeface="Arial" panose="020B0604020202020204" pitchFamily="34" charset="0"/>
              <a:buChar char="•"/>
            </a:pPr>
            <a:r>
              <a:rPr lang="en-US" sz="1670" dirty="0" smtClean="0"/>
              <a:t>The Queensland Government Priorities in Progress Report - </a:t>
            </a:r>
            <a:r>
              <a:rPr lang="en-US" sz="1670" dirty="0" smtClean="0">
                <a:hlinkClick r:id="rId3"/>
              </a:rPr>
              <a:t>www.treasury.qld.gov.au</a:t>
            </a:r>
            <a:r>
              <a:rPr lang="en-US" sz="1670" dirty="0" smtClean="0"/>
              <a:t> </a:t>
            </a:r>
            <a:endParaRPr lang="en-US" sz="1670" dirty="0"/>
          </a:p>
          <a:p>
            <a:pPr marL="571500" indent="-285750">
              <a:spcAft>
                <a:spcPts val="0"/>
              </a:spcAft>
              <a:buClr>
                <a:srgbClr val="00B050"/>
              </a:buClr>
              <a:buSzPct val="75000"/>
              <a:buFont typeface="Arial" panose="020B0604020202020204" pitchFamily="34" charset="0"/>
              <a:buChar char="•"/>
            </a:pPr>
            <a:r>
              <a:rPr lang="en-US" sz="1670" dirty="0"/>
              <a:t>The Queensland Government data </a:t>
            </a:r>
            <a:r>
              <a:rPr lang="en-US" sz="1670" dirty="0" smtClean="0"/>
              <a:t>hub - </a:t>
            </a:r>
            <a:r>
              <a:rPr lang="en-US" sz="1670" dirty="0" smtClean="0">
                <a:hlinkClick r:id="rId4"/>
              </a:rPr>
              <a:t>www.datahub.govnet.qld.gov.au</a:t>
            </a:r>
            <a:r>
              <a:rPr lang="en-US" sz="1670" dirty="0" smtClean="0"/>
              <a:t> </a:t>
            </a:r>
            <a:endParaRPr lang="en-US" sz="1670" dirty="0"/>
          </a:p>
          <a:p>
            <a:pPr marL="571500" indent="-285750">
              <a:spcAft>
                <a:spcPts val="0"/>
              </a:spcAft>
              <a:buClr>
                <a:srgbClr val="00B050"/>
              </a:buClr>
              <a:buSzPct val="75000"/>
              <a:buFont typeface="Arial" panose="020B0604020202020204" pitchFamily="34" charset="0"/>
              <a:buChar char="•"/>
            </a:pPr>
            <a:r>
              <a:rPr lang="en-US" sz="1670" dirty="0"/>
              <a:t>Australian Bureau of </a:t>
            </a:r>
            <a:r>
              <a:rPr lang="en-US" sz="1670" dirty="0" smtClean="0"/>
              <a:t>Statistics - </a:t>
            </a:r>
            <a:r>
              <a:rPr lang="en-US" sz="1670" dirty="0" smtClean="0">
                <a:hlinkClick r:id="rId5"/>
              </a:rPr>
              <a:t>www.abs.gov.au</a:t>
            </a:r>
            <a:r>
              <a:rPr lang="en-US" sz="1670" dirty="0" smtClean="0"/>
              <a:t> </a:t>
            </a:r>
            <a:endParaRPr lang="en-US" sz="1670" dirty="0"/>
          </a:p>
          <a:p>
            <a:pPr marL="255588" indent="-255588">
              <a:spcAft>
                <a:spcPts val="0"/>
              </a:spcAft>
              <a:buClr>
                <a:srgbClr val="00B050"/>
              </a:buClr>
              <a:buSzPct val="75000"/>
              <a:buFont typeface="Wingdings 3" panose="05040102010807070707" pitchFamily="18" charset="2"/>
              <a:buChar char="u"/>
            </a:pPr>
            <a:r>
              <a:rPr lang="en-US" sz="1670" dirty="0" smtClean="0"/>
              <a:t>These </a:t>
            </a:r>
            <a:r>
              <a:rPr lang="en-US" sz="1670" dirty="0"/>
              <a:t>data sets will most likely be relevant to the collection of background information and baseline data, for example, information on the demographic features of communities or past responses to surveys.</a:t>
            </a:r>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7" name="TextBox 6"/>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cxnSp>
        <p:nvCxnSpPr>
          <p:cNvPr id="15" name="Straight Arrow Connector 14"/>
          <p:cNvCxnSpPr>
            <a:stCxn id="4" idx="2"/>
          </p:cNvCxnSpPr>
          <p:nvPr/>
        </p:nvCxnSpPr>
        <p:spPr>
          <a:xfrm>
            <a:off x="7812360" y="1561438"/>
            <a:ext cx="0" cy="1648939"/>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Tree>
    <p:extLst>
      <p:ext uri="{BB962C8B-B14F-4D97-AF65-F5344CB8AC3E}">
        <p14:creationId xmlns:p14="http://schemas.microsoft.com/office/powerpoint/2010/main" val="130135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700" b="1" dirty="0" smtClean="0"/>
              <a:t>4</a:t>
            </a:r>
            <a:r>
              <a:rPr lang="en-US" sz="1700" b="1" dirty="0"/>
              <a:t>. Source and select information (e.g. determine accuracy and reliability of sources, selecting </a:t>
            </a:r>
            <a:r>
              <a:rPr lang="en-US" sz="1700" b="1" dirty="0" smtClean="0"/>
              <a:t>the best)</a:t>
            </a:r>
          </a:p>
          <a:p>
            <a:pPr marL="255588" indent="-255588">
              <a:spcAft>
                <a:spcPts val="0"/>
              </a:spcAft>
              <a:buClr>
                <a:srgbClr val="00B050"/>
              </a:buClr>
              <a:buSzPct val="75000"/>
              <a:buFont typeface="Wingdings 3" panose="05040102010807070707" pitchFamily="18" charset="2"/>
              <a:buChar char="u"/>
            </a:pPr>
            <a:r>
              <a:rPr lang="en-US" sz="1700" dirty="0"/>
              <a:t>With your question clearly defined and your measurement priorities set, now it’s time to collect your data. As you collect and organize your data, remember to keep these important points in </a:t>
            </a:r>
            <a:r>
              <a:rPr lang="en-US" sz="1700" dirty="0" smtClean="0"/>
              <a:t>mind:</a:t>
            </a:r>
          </a:p>
          <a:p>
            <a:pPr marL="520700" indent="-234950">
              <a:spcAft>
                <a:spcPts val="0"/>
              </a:spcAft>
              <a:buClr>
                <a:srgbClr val="00B050"/>
              </a:buClr>
              <a:buSzPct val="75000"/>
              <a:buFont typeface="Arial" panose="020B0604020202020204" pitchFamily="34" charset="0"/>
              <a:buChar char="•"/>
            </a:pPr>
            <a:r>
              <a:rPr lang="en-US" sz="1700" dirty="0" smtClean="0"/>
              <a:t>Before </a:t>
            </a:r>
            <a:r>
              <a:rPr lang="en-US" sz="1700" dirty="0"/>
              <a:t>you collect new data, determine what information could be collected from existing databases or sources on hand. Collect this data </a:t>
            </a:r>
            <a:r>
              <a:rPr lang="en-US" sz="1700" dirty="0" smtClean="0"/>
              <a:t>first.</a:t>
            </a:r>
          </a:p>
          <a:p>
            <a:pPr marL="520700" indent="-234950">
              <a:spcAft>
                <a:spcPts val="0"/>
              </a:spcAft>
              <a:buClr>
                <a:srgbClr val="00B050"/>
              </a:buClr>
              <a:buSzPct val="75000"/>
              <a:buFont typeface="Arial" panose="020B0604020202020204" pitchFamily="34" charset="0"/>
              <a:buChar char="•"/>
            </a:pPr>
            <a:r>
              <a:rPr lang="en-US" sz="1700" dirty="0" smtClean="0"/>
              <a:t>Verify the trustworthiness and validity of the sources.</a:t>
            </a:r>
          </a:p>
          <a:p>
            <a:pPr marL="520700" indent="-234950">
              <a:spcAft>
                <a:spcPts val="0"/>
              </a:spcAft>
              <a:buClr>
                <a:srgbClr val="00B050"/>
              </a:buClr>
              <a:buSzPct val="75000"/>
              <a:buFont typeface="Arial" panose="020B0604020202020204" pitchFamily="34" charset="0"/>
              <a:buChar char="•"/>
            </a:pPr>
            <a:r>
              <a:rPr lang="en-US" sz="1700" dirty="0" smtClean="0"/>
              <a:t>Determine </a:t>
            </a:r>
            <a:r>
              <a:rPr lang="en-US" sz="1700" dirty="0"/>
              <a:t>a file storing and naming system ahead of time to help all tasked team members collaborate. This process saves time and prevents team members from collecting the same information </a:t>
            </a:r>
            <a:r>
              <a:rPr lang="en-US" sz="1700" dirty="0" smtClean="0"/>
              <a:t>twice.</a:t>
            </a:r>
          </a:p>
          <a:p>
            <a:pPr marL="520700" indent="-234950">
              <a:spcAft>
                <a:spcPts val="0"/>
              </a:spcAft>
              <a:buClr>
                <a:srgbClr val="00B050"/>
              </a:buClr>
              <a:buSzPct val="75000"/>
              <a:buFont typeface="Arial" panose="020B0604020202020204" pitchFamily="34" charset="0"/>
              <a:buChar char="•"/>
            </a:pPr>
            <a:r>
              <a:rPr lang="en-US" sz="1700" dirty="0" smtClean="0"/>
              <a:t>If </a:t>
            </a:r>
            <a:r>
              <a:rPr lang="en-US" sz="1700" dirty="0"/>
              <a:t>you need to gather data via observation or interviews, then develop an interview template ahead of time to ensure consistency and save time. </a:t>
            </a:r>
            <a:endParaRPr lang="en-US" sz="1700" dirty="0" smtClean="0"/>
          </a:p>
          <a:p>
            <a:pPr marL="520700" indent="-234950">
              <a:spcAft>
                <a:spcPts val="0"/>
              </a:spcAft>
              <a:buClr>
                <a:srgbClr val="00B050"/>
              </a:buClr>
              <a:buSzPct val="75000"/>
              <a:buFont typeface="Arial" panose="020B0604020202020204" pitchFamily="34" charset="0"/>
              <a:buChar char="•"/>
            </a:pPr>
            <a:r>
              <a:rPr lang="en-US" sz="1700" dirty="0" smtClean="0"/>
              <a:t>Keep </a:t>
            </a:r>
            <a:r>
              <a:rPr lang="en-US" sz="1700" dirty="0"/>
              <a:t>your collected data </a:t>
            </a:r>
            <a:r>
              <a:rPr lang="en-US" sz="1700" dirty="0" err="1" smtClean="0"/>
              <a:t>organised</a:t>
            </a:r>
            <a:r>
              <a:rPr lang="en-US" sz="1700" dirty="0" smtClean="0"/>
              <a:t> </a:t>
            </a:r>
            <a:r>
              <a:rPr lang="en-US" sz="1700" dirty="0"/>
              <a:t>in a log with collection dates and add any source notes as you go (including any data </a:t>
            </a:r>
            <a:r>
              <a:rPr lang="en-US" sz="1700" dirty="0" err="1" smtClean="0"/>
              <a:t>normalisation</a:t>
            </a:r>
            <a:r>
              <a:rPr lang="en-US" sz="1700" dirty="0" smtClean="0"/>
              <a:t> </a:t>
            </a:r>
            <a:r>
              <a:rPr lang="en-US" sz="1700" dirty="0"/>
              <a:t>performed). This practice validates your conclusions down the road</a:t>
            </a:r>
            <a:r>
              <a:rPr lang="en-US" sz="1700" dirty="0" smtClean="0"/>
              <a:t>.</a:t>
            </a:r>
            <a:endParaRPr lang="en-US" sz="17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7" name="TextBox 6"/>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cxnSp>
        <p:nvCxnSpPr>
          <p:cNvPr id="15" name="Straight Arrow Connector 14"/>
          <p:cNvCxnSpPr>
            <a:stCxn id="4" idx="2"/>
          </p:cNvCxnSpPr>
          <p:nvPr/>
        </p:nvCxnSpPr>
        <p:spPr>
          <a:xfrm>
            <a:off x="7812360" y="1561438"/>
            <a:ext cx="0" cy="1648939"/>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Tree>
    <p:extLst>
      <p:ext uri="{BB962C8B-B14F-4D97-AF65-F5344CB8AC3E}">
        <p14:creationId xmlns:p14="http://schemas.microsoft.com/office/powerpoint/2010/main" val="3497634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4" idx="2"/>
          </p:cNvCxnSpPr>
          <p:nvPr/>
        </p:nvCxnSpPr>
        <p:spPr>
          <a:xfrm>
            <a:off x="7812360" y="1561438"/>
            <a:ext cx="0" cy="2369668"/>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800" b="1" dirty="0" smtClean="0"/>
              <a:t>5</a:t>
            </a:r>
            <a:r>
              <a:rPr lang="en-US" sz="1800" b="1" dirty="0"/>
              <a:t>. Select the most appropriate tools (e.g. charts, graphs, regression, trend analysis</a:t>
            </a:r>
            <a:r>
              <a:rPr lang="en-US" sz="1800" b="1" dirty="0" smtClean="0"/>
              <a:t>)</a:t>
            </a:r>
          </a:p>
          <a:p>
            <a:pPr marL="255588" indent="-255588">
              <a:spcAft>
                <a:spcPts val="0"/>
              </a:spcAft>
              <a:buClr>
                <a:srgbClr val="00B050"/>
              </a:buClr>
              <a:buSzPct val="75000"/>
              <a:buFont typeface="Wingdings 3" panose="05040102010807070707" pitchFamily="18" charset="2"/>
              <a:buChar char="u"/>
            </a:pPr>
            <a:r>
              <a:rPr lang="en-US" sz="1800" dirty="0"/>
              <a:t>There are many well-developed methods available for conceptually or statistically </a:t>
            </a:r>
            <a:r>
              <a:rPr lang="en-US" sz="1800" dirty="0" err="1" smtClean="0"/>
              <a:t>analysing</a:t>
            </a:r>
            <a:r>
              <a:rPr lang="en-US" sz="1800" dirty="0" smtClean="0"/>
              <a:t> </a:t>
            </a:r>
            <a:r>
              <a:rPr lang="en-US" sz="1800" dirty="0"/>
              <a:t>the different kinds of data that can be gathered.  When </a:t>
            </a:r>
            <a:r>
              <a:rPr lang="en-US" sz="1800" dirty="0" err="1" smtClean="0"/>
              <a:t>analysing</a:t>
            </a:r>
            <a:r>
              <a:rPr lang="en-US" sz="1800" dirty="0" smtClean="0"/>
              <a:t> </a:t>
            </a:r>
            <a:r>
              <a:rPr lang="en-US" sz="1800" dirty="0"/>
              <a:t>qualitative data, one can develop taxonomies or rubrics to group student comments collected by questionnaires and/or made in classroom </a:t>
            </a:r>
            <a:r>
              <a:rPr lang="en-US" sz="1800" dirty="0" smtClean="0"/>
              <a:t>discussions.</a:t>
            </a:r>
          </a:p>
          <a:p>
            <a:pPr marL="255588" indent="-255588">
              <a:spcAft>
                <a:spcPts val="0"/>
              </a:spcAft>
              <a:buClr>
                <a:srgbClr val="00B050"/>
              </a:buClr>
              <a:buSzPct val="75000"/>
              <a:buFont typeface="Wingdings 3" panose="05040102010807070707" pitchFamily="18" charset="2"/>
              <a:buChar char="u"/>
            </a:pPr>
            <a:r>
              <a:rPr lang="en-US" sz="1800" dirty="0" smtClean="0"/>
              <a:t>The </a:t>
            </a:r>
            <a:r>
              <a:rPr lang="en-US" sz="1800" dirty="0"/>
              <a:t>frequency of certain types of comments can be described, compared between categories, and investigated for change across time or differences between classes. Frequency data and chi-square analysis can supplement the narrative interpretation of such </a:t>
            </a:r>
            <a:r>
              <a:rPr lang="en-US" sz="1800" dirty="0" smtClean="0"/>
              <a:t>comments.</a:t>
            </a:r>
          </a:p>
          <a:p>
            <a:pPr marL="255588" indent="-255588">
              <a:spcAft>
                <a:spcPts val="0"/>
              </a:spcAft>
              <a:buClr>
                <a:srgbClr val="00B050"/>
              </a:buClr>
              <a:buSzPct val="75000"/>
              <a:buFont typeface="Wingdings 3" panose="05040102010807070707" pitchFamily="18" charset="2"/>
              <a:buChar char="u"/>
            </a:pPr>
            <a:r>
              <a:rPr lang="en-US" sz="1800" dirty="0" smtClean="0"/>
              <a:t>For </a:t>
            </a:r>
            <a:r>
              <a:rPr lang="en-US" sz="1800" dirty="0"/>
              <a:t>the analysis of quantitative data, a variety of statistical tests are available, ranging from the simple (t-tests) to the more complex (such as the use of factor analysis to develop scales</a:t>
            </a:r>
            <a:r>
              <a:rPr lang="en-US" sz="1800" dirty="0" smtClean="0"/>
              <a:t>).</a:t>
            </a:r>
          </a:p>
          <a:p>
            <a:pPr marL="255588" indent="-255588">
              <a:spcAft>
                <a:spcPts val="0"/>
              </a:spcAft>
              <a:buClr>
                <a:srgbClr val="00B050"/>
              </a:buClr>
              <a:buSzPct val="75000"/>
              <a:buFont typeface="Wingdings 3" panose="05040102010807070707" pitchFamily="18" charset="2"/>
              <a:buChar char="u"/>
            </a:pPr>
            <a:r>
              <a:rPr lang="en-US" sz="1800" dirty="0" smtClean="0"/>
              <a:t>Alternatively using ERM, MIS, CMS, an AI based interpreter or KMS tools will analyse the data with the right instructions to produce results.</a:t>
            </a:r>
            <a:endParaRPr lang="en-US" sz="18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7" name="TextBox 6"/>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spTree>
    <p:extLst>
      <p:ext uri="{BB962C8B-B14F-4D97-AF65-F5344CB8AC3E}">
        <p14:creationId xmlns:p14="http://schemas.microsoft.com/office/powerpoint/2010/main" val="75457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4" idx="2"/>
          </p:cNvCxnSpPr>
          <p:nvPr/>
        </p:nvCxnSpPr>
        <p:spPr>
          <a:xfrm>
            <a:off x="7812360" y="1561438"/>
            <a:ext cx="0" cy="3090397"/>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800" b="1" dirty="0" smtClean="0"/>
              <a:t>6</a:t>
            </a:r>
            <a:r>
              <a:rPr lang="en-US" sz="1800" b="1" dirty="0"/>
              <a:t>. Process and analyse data (e.g. set up a spreadsheet to produce a graph</a:t>
            </a:r>
            <a:r>
              <a:rPr lang="en-US" sz="1800" b="1" dirty="0" smtClean="0"/>
              <a:t>)</a:t>
            </a:r>
          </a:p>
          <a:p>
            <a:pPr marL="255588" indent="-255588">
              <a:spcAft>
                <a:spcPts val="0"/>
              </a:spcAft>
              <a:buClr>
                <a:srgbClr val="00B050"/>
              </a:buClr>
              <a:buSzPct val="75000"/>
              <a:buFont typeface="Wingdings 3" panose="05040102010807070707" pitchFamily="18" charset="2"/>
              <a:buChar char="u"/>
            </a:pPr>
            <a:r>
              <a:rPr lang="en-US" sz="1800" dirty="0"/>
              <a:t>After you’ve collected the right data to answer your question from Step 1, it’s time for deeper data analysis. Begin by manipulating your data in a number of different ways, such as plotting it out and finding correlations or by creating a pivot table in Excel. A pivot table lets you sort and filter data by different variables and lets you calculate the mean, maximum, minimum and standard deviation of your </a:t>
            </a:r>
            <a:r>
              <a:rPr lang="en-US" sz="1800" dirty="0" smtClean="0"/>
              <a:t>data.</a:t>
            </a:r>
            <a:endParaRPr lang="en-US" sz="1800" dirty="0"/>
          </a:p>
          <a:p>
            <a:pPr marL="255588" indent="-255588">
              <a:spcAft>
                <a:spcPts val="0"/>
              </a:spcAft>
              <a:buClr>
                <a:srgbClr val="00B050"/>
              </a:buClr>
              <a:buSzPct val="75000"/>
              <a:buFont typeface="Wingdings 3" panose="05040102010807070707" pitchFamily="18" charset="2"/>
              <a:buChar char="u"/>
            </a:pPr>
            <a:r>
              <a:rPr lang="en-US" sz="1800" dirty="0" smtClean="0"/>
              <a:t>As </a:t>
            </a:r>
            <a:r>
              <a:rPr lang="en-US" sz="1800" dirty="0"/>
              <a:t>you manipulate data, you may find you have the exact data you need, but more likely, you might need to revise your original question or collect more data. Either way, this initial analysis of trends, correlations, variations and outliers helps you focus your data analysis on better answering your question and any objections others might have.</a:t>
            </a:r>
          </a:p>
          <a:p>
            <a:pPr marL="255588" indent="-255588">
              <a:spcAft>
                <a:spcPts val="0"/>
              </a:spcAft>
              <a:buClr>
                <a:srgbClr val="00B050"/>
              </a:buClr>
              <a:buSzPct val="75000"/>
              <a:buFont typeface="Wingdings 3" panose="05040102010807070707" pitchFamily="18" charset="2"/>
              <a:buChar char="u"/>
            </a:pPr>
            <a:r>
              <a:rPr lang="en-US" sz="1800" dirty="0" smtClean="0"/>
              <a:t>During </a:t>
            </a:r>
            <a:r>
              <a:rPr lang="en-US" sz="1800" dirty="0"/>
              <a:t>this step, data analysis tools and software are extremely helpful. Visio, Minitab and Stata are all good software packages for advanced statistical data analysis. However, in most cases, nothing quite compares to Microsoft Excel in terms of decision-making tools</a:t>
            </a:r>
            <a:r>
              <a:rPr lang="en-US" sz="1800" dirty="0" smtClean="0"/>
              <a:t>.</a:t>
            </a:r>
            <a:endParaRPr lang="en-US" sz="18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7" name="TextBox 6"/>
          <p:cNvSpPr txBox="1"/>
          <p:nvPr/>
        </p:nvSpPr>
        <p:spPr>
          <a:xfrm>
            <a:off x="6804248" y="5372564"/>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spTree>
    <p:extLst>
      <p:ext uri="{BB962C8B-B14F-4D97-AF65-F5344CB8AC3E}">
        <p14:creationId xmlns:p14="http://schemas.microsoft.com/office/powerpoint/2010/main" val="2643622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4" idx="2"/>
          </p:cNvCxnSpPr>
          <p:nvPr/>
        </p:nvCxnSpPr>
        <p:spPr>
          <a:xfrm>
            <a:off x="7812360" y="1561438"/>
            <a:ext cx="0" cy="3811126"/>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4294967295"/>
          </p:nvPr>
        </p:nvSpPr>
        <p:spPr>
          <a:xfrm>
            <a:off x="251521" y="1052513"/>
            <a:ext cx="6336703" cy="4968875"/>
          </a:xfrm>
        </p:spPr>
        <p:txBody>
          <a:bodyPr numCol="1">
            <a:noAutofit/>
          </a:bodyPr>
          <a:lstStyle/>
          <a:p>
            <a:pPr marL="0" indent="0">
              <a:spcAft>
                <a:spcPts val="0"/>
              </a:spcAft>
              <a:buClr>
                <a:srgbClr val="00B050"/>
              </a:buClr>
              <a:buSzPct val="75000"/>
              <a:buNone/>
            </a:pPr>
            <a:r>
              <a:rPr lang="en-US" sz="1800" b="1" dirty="0" smtClean="0"/>
              <a:t>Record </a:t>
            </a:r>
            <a:r>
              <a:rPr lang="en-US" sz="1800" b="1" dirty="0"/>
              <a:t>and store information (e.g. write a report based on the results of the processing</a:t>
            </a:r>
            <a:r>
              <a:rPr lang="en-US" sz="1800" b="1" dirty="0" smtClean="0"/>
              <a:t>)</a:t>
            </a:r>
          </a:p>
          <a:p>
            <a:pPr marL="255588" indent="-255588">
              <a:spcAft>
                <a:spcPts val="0"/>
              </a:spcAft>
              <a:buClr>
                <a:srgbClr val="00B050"/>
              </a:buClr>
              <a:buSzPct val="75000"/>
              <a:buFont typeface="Wingdings 3" panose="05040102010807070707" pitchFamily="18" charset="2"/>
              <a:buChar char="u"/>
            </a:pPr>
            <a:r>
              <a:rPr lang="en-US" sz="1800" dirty="0"/>
              <a:t>After </a:t>
            </a:r>
            <a:r>
              <a:rPr lang="en-US" sz="1800" dirty="0" err="1" smtClean="0"/>
              <a:t>analysing</a:t>
            </a:r>
            <a:r>
              <a:rPr lang="en-US" sz="1800" dirty="0" smtClean="0"/>
              <a:t> </a:t>
            </a:r>
            <a:r>
              <a:rPr lang="en-US" sz="1800" dirty="0"/>
              <a:t>your data and possibly conducting further research, it’s finally time to interpret </a:t>
            </a:r>
            <a:r>
              <a:rPr lang="en-US" sz="1800" dirty="0" smtClean="0"/>
              <a:t>and record your </a:t>
            </a:r>
            <a:r>
              <a:rPr lang="en-US" sz="1800" dirty="0"/>
              <a:t>results. As you interpret your analysis, keep in mind that you cannot ever prove a hypothesis true: rather, you can only fail to reject the hypothesis. Meaning that no matter how much data you collect, chance could always interfere with your results</a:t>
            </a:r>
            <a:r>
              <a:rPr lang="en-US" sz="1800" dirty="0" smtClean="0"/>
              <a:t>.</a:t>
            </a:r>
            <a:endParaRPr lang="en-US" sz="1800" dirty="0"/>
          </a:p>
          <a:p>
            <a:pPr marL="255588" indent="-255588">
              <a:spcAft>
                <a:spcPts val="0"/>
              </a:spcAft>
              <a:buClr>
                <a:srgbClr val="00B050"/>
              </a:buClr>
              <a:buSzPct val="75000"/>
              <a:buFont typeface="Wingdings 3" panose="05040102010807070707" pitchFamily="18" charset="2"/>
              <a:buChar char="u"/>
            </a:pPr>
            <a:r>
              <a:rPr lang="en-US" sz="1800" dirty="0"/>
              <a:t>As you interpret the results of your data, ask yourself these key questions</a:t>
            </a:r>
            <a:r>
              <a:rPr lang="en-US" sz="1800" dirty="0" smtClean="0"/>
              <a:t>:</a:t>
            </a:r>
            <a:endParaRPr lang="en-US" sz="1800" dirty="0"/>
          </a:p>
          <a:p>
            <a:pPr marL="571500" indent="-285750">
              <a:spcAft>
                <a:spcPts val="0"/>
              </a:spcAft>
              <a:buClr>
                <a:srgbClr val="00B050"/>
              </a:buClr>
              <a:buSzPct val="75000"/>
              <a:buFont typeface="Arial" panose="020B0604020202020204" pitchFamily="34" charset="0"/>
              <a:buChar char="•"/>
            </a:pPr>
            <a:r>
              <a:rPr lang="en-US" sz="1800" dirty="0"/>
              <a:t>Does the data answer your original question? How?</a:t>
            </a:r>
          </a:p>
          <a:p>
            <a:pPr marL="571500" indent="-285750">
              <a:spcAft>
                <a:spcPts val="0"/>
              </a:spcAft>
              <a:buClr>
                <a:srgbClr val="00B050"/>
              </a:buClr>
              <a:buSzPct val="75000"/>
              <a:buFont typeface="Arial" panose="020B0604020202020204" pitchFamily="34" charset="0"/>
              <a:buChar char="•"/>
            </a:pPr>
            <a:r>
              <a:rPr lang="en-US" sz="1800" dirty="0"/>
              <a:t>Does the data help you defend against any objections? How?</a:t>
            </a:r>
          </a:p>
          <a:p>
            <a:pPr marL="571500" indent="-285750">
              <a:spcAft>
                <a:spcPts val="0"/>
              </a:spcAft>
              <a:buClr>
                <a:srgbClr val="00B050"/>
              </a:buClr>
              <a:buSzPct val="75000"/>
              <a:buFont typeface="Arial" panose="020B0604020202020204" pitchFamily="34" charset="0"/>
              <a:buChar char="•"/>
            </a:pPr>
            <a:r>
              <a:rPr lang="en-US" sz="1800" dirty="0"/>
              <a:t>Are there any limitation on your conclusions, any angles you haven’t considered?</a:t>
            </a:r>
          </a:p>
          <a:p>
            <a:pPr marL="255588" indent="-255588">
              <a:spcAft>
                <a:spcPts val="0"/>
              </a:spcAft>
              <a:buClr>
                <a:srgbClr val="00B050"/>
              </a:buClr>
              <a:buSzPct val="75000"/>
              <a:buFont typeface="Wingdings 3" panose="05040102010807070707" pitchFamily="18" charset="2"/>
              <a:buChar char="u"/>
            </a:pPr>
            <a:r>
              <a:rPr lang="en-US" sz="1800" dirty="0"/>
              <a:t>If your interpretation of the data holds up under all of these questions and considerations, then you likely have come to a productive conclusion. The only remaining step is to use the results of your data analysis process to decide your best course of action</a:t>
            </a:r>
            <a:r>
              <a:rPr lang="en-US" sz="1800" dirty="0" smtClean="0"/>
              <a:t>.</a:t>
            </a:r>
            <a:endParaRPr lang="en-US" sz="180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7" name="TextBox 6"/>
          <p:cNvSpPr txBox="1"/>
          <p:nvPr/>
        </p:nvSpPr>
        <p:spPr>
          <a:xfrm>
            <a:off x="6804248" y="5372564"/>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92D05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spTree>
    <p:extLst>
      <p:ext uri="{BB962C8B-B14F-4D97-AF65-F5344CB8AC3E}">
        <p14:creationId xmlns:p14="http://schemas.microsoft.com/office/powerpoint/2010/main" val="142866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RELATED </a:t>
            </a:r>
            <a:r>
              <a:rPr lang="en-GB" sz="4000" dirty="0"/>
              <a:t>ACTIVITIES</a:t>
            </a:r>
            <a:endParaRPr lang="en-GB" sz="3900"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216554426"/>
              </p:ext>
            </p:extLst>
          </p:nvPr>
        </p:nvGraphicFramePr>
        <p:xfrm>
          <a:off x="323528" y="1091375"/>
          <a:ext cx="8496944" cy="5434630"/>
        </p:xfrm>
        <a:graphic>
          <a:graphicData uri="http://schemas.openxmlformats.org/drawingml/2006/table">
            <a:tbl>
              <a:tblPr firstRow="1" bandRow="1">
                <a:tableStyleId>{5C22544A-7EE6-4342-B048-85BDC9FD1C3A}</a:tableStyleId>
              </a:tblPr>
              <a:tblGrid>
                <a:gridCol w="1224136"/>
                <a:gridCol w="7272808"/>
              </a:tblGrid>
              <a:tr h="207225">
                <a:tc gridSpan="2">
                  <a:txBody>
                    <a:bodyPr/>
                    <a:lstStyle/>
                    <a:p>
                      <a:r>
                        <a:rPr kumimoji="0" lang="en-US" sz="1250" b="1" i="0" u="none" strike="noStrike" kern="1200" baseline="0" dirty="0" smtClean="0">
                          <a:solidFill>
                            <a:schemeClr val="lt1"/>
                          </a:solidFill>
                          <a:latin typeface="Arial" panose="020B0604020202020204" pitchFamily="34" charset="0"/>
                          <a:ea typeface="+mn-ea"/>
                          <a:cs typeface="Arial" panose="020B0604020202020204" pitchFamily="34" charset="0"/>
                        </a:rPr>
                        <a:t>Explanations of the key terms used within this unit, in the context of this unit </a:t>
                      </a:r>
                      <a:r>
                        <a:rPr kumimoji="0" lang="en-US" sz="1250" b="0" i="0" u="none" strike="noStrike" kern="1200" baseline="0" dirty="0" smtClean="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GB" sz="1400" dirty="0">
                        <a:latin typeface="Arial" panose="020B0604020202020204" pitchFamily="34" charset="0"/>
                        <a:cs typeface="Arial" panose="020B0604020202020204" pitchFamily="34" charset="0"/>
                      </a:endParaRPr>
                    </a:p>
                  </a:txBody>
                  <a:tcPr/>
                </a:tc>
              </a:tr>
              <a:tr h="646056">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Data </a:t>
                      </a:r>
                      <a:r>
                        <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Data is information that has been coded and structured in some way, ready for processing, storage, transmission, etc. Data has no context and has no meaning. Examples of data could include: shoe size stored in the stock database of a shop, a date, etc.</a:t>
                      </a:r>
                    </a:p>
                  </a:txBody>
                  <a:tcPr/>
                </a:tc>
              </a:tr>
              <a:tr h="0">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Global divide</a:t>
                      </a:r>
                      <a:endPar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The divide that exists in terms of access to information between different countries and different types of holders of information across the world. 	</a:t>
                      </a:r>
                    </a:p>
                  </a:txBody>
                  <a:tcPr/>
                </a:tc>
              </a:tr>
              <a:tr h="865471">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Green IT</a:t>
                      </a:r>
                      <a:endPar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The practice of reducing energy use by IT equipment and thus improving sustainability. This relates to both individuals and organisations. The main purpose of Green IT is to increase the sustainability of IT equipment and operations. Examples of Green IT range from an individual using their PC power settings to automatically switch off the screen after a certain time with no keyboard/mouse activity, up to the virtualisation of a large, global organisation’s data stores to reduce the number of servers in their data centres.</a:t>
                      </a:r>
                    </a:p>
                  </a:txBody>
                  <a:tcPr/>
                </a:tc>
              </a:tr>
              <a:tr h="280185">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Holder of information</a:t>
                      </a:r>
                      <a:endPar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Any individual or organisation that holds information</a:t>
                      </a:r>
                    </a:p>
                  </a:txBody>
                  <a:tcPr/>
                </a:tc>
              </a:tr>
              <a:tr h="538265">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Information</a:t>
                      </a:r>
                      <a:endPar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Information is data that has been given context and meaning in some way (e.g. by processing, storing or transmission). An example of information is: a shop receipt showing the model, price and size of shoes, together with the time and date of the purchase 	</a:t>
                      </a:r>
                    </a:p>
                  </a:txBody>
                  <a:tcPr/>
                </a:tc>
              </a:tr>
              <a:tr h="794050">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Information formats </a:t>
                      </a:r>
                      <a:r>
                        <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The different ways in which information can be presented using world wide web (www) technologies. Examples of information formats are: web pages; RSS feeds; podcasts; blogs; and social media channels.</a:t>
                      </a:r>
                    </a:p>
                  </a:txBody>
                  <a:tcPr/>
                </a:tc>
              </a:tr>
              <a:tr h="659967">
                <a:tc>
                  <a:txBody>
                    <a:bodyPr/>
                    <a:lstStyle/>
                    <a:p>
                      <a:r>
                        <a:rPr kumimoji="0" lang="en-GB" sz="1250" b="1" i="0" u="none" strike="noStrike" kern="1200" baseline="0" dirty="0" smtClean="0">
                          <a:solidFill>
                            <a:schemeClr val="dk1"/>
                          </a:solidFill>
                          <a:latin typeface="Arial" panose="020B0604020202020204" pitchFamily="34" charset="0"/>
                          <a:ea typeface="+mn-ea"/>
                          <a:cs typeface="Arial" panose="020B0604020202020204" pitchFamily="34" charset="0"/>
                        </a:rPr>
                        <a:t>Information style</a:t>
                      </a:r>
                      <a:r>
                        <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rPr>
                        <a:t>	</a:t>
                      </a:r>
                    </a:p>
                    <a:p>
                      <a:endParaRPr kumimoji="0" lang="en-GB" sz="12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250" b="0" i="0" u="none" strike="noStrike" kern="1200" baseline="0" dirty="0" smtClean="0">
                          <a:solidFill>
                            <a:schemeClr val="dk1"/>
                          </a:solidFill>
                          <a:latin typeface="Arial" panose="020B0604020202020204" pitchFamily="34" charset="0"/>
                          <a:ea typeface="+mn-ea"/>
                          <a:cs typeface="Arial" panose="020B0604020202020204" pitchFamily="34" charset="0"/>
                        </a:rPr>
                        <a:t>The style of information, regardless of the technology used. For example, the audio information style could be represented by spoken instructions, an MP3 music file, a DVD soundtrack or a podcast. Many, but not all, of the information styles will have a corresponding information format on the world wide web.</a:t>
                      </a:r>
                    </a:p>
                  </a:txBody>
                  <a:tcPr/>
                </a:tc>
              </a:tr>
            </a:tbl>
          </a:graphicData>
        </a:graphic>
      </p:graphicFrame>
    </p:spTree>
    <p:extLst>
      <p:ext uri="{BB962C8B-B14F-4D97-AF65-F5344CB8AC3E}">
        <p14:creationId xmlns:p14="http://schemas.microsoft.com/office/powerpoint/2010/main" val="595170532"/>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4" idx="2"/>
            <a:endCxn id="12" idx="0"/>
          </p:cNvCxnSpPr>
          <p:nvPr/>
        </p:nvCxnSpPr>
        <p:spPr>
          <a:xfrm>
            <a:off x="7812360" y="1561438"/>
            <a:ext cx="0" cy="4531858"/>
          </a:xfrm>
          <a:prstGeom prst="straightConnector1">
            <a:avLst/>
          </a:prstGeom>
          <a:ln w="47625">
            <a:solidFill>
              <a:srgbClr val="FF0000"/>
            </a:solidFill>
            <a:tailEnd type="triangle"/>
          </a:ln>
          <a:effectLst>
            <a:outerShdw blurRad="101600" dist="508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4294967295"/>
          </p:nvPr>
        </p:nvSpPr>
        <p:spPr>
          <a:xfrm>
            <a:off x="251521" y="1052513"/>
            <a:ext cx="6480719" cy="4968875"/>
          </a:xfrm>
        </p:spPr>
        <p:txBody>
          <a:bodyPr numCol="1">
            <a:noAutofit/>
          </a:bodyPr>
          <a:lstStyle/>
          <a:p>
            <a:pPr marL="0" indent="0">
              <a:spcAft>
                <a:spcPts val="0"/>
              </a:spcAft>
              <a:buClr>
                <a:srgbClr val="00B050"/>
              </a:buClr>
              <a:buSzPct val="75000"/>
              <a:buNone/>
            </a:pPr>
            <a:r>
              <a:rPr lang="en-US" sz="1870" b="1" dirty="0" smtClean="0"/>
              <a:t>8</a:t>
            </a:r>
            <a:r>
              <a:rPr lang="en-US" sz="1870" b="1" dirty="0"/>
              <a:t>. Share results (e.g. send the report to stakeholders</a:t>
            </a:r>
            <a:r>
              <a:rPr lang="en-US" sz="1870" b="1" dirty="0" smtClean="0"/>
              <a:t>).</a:t>
            </a:r>
          </a:p>
          <a:p>
            <a:pPr marL="255588" indent="-255588">
              <a:spcAft>
                <a:spcPts val="0"/>
              </a:spcAft>
              <a:buClr>
                <a:srgbClr val="00B050"/>
              </a:buClr>
              <a:buSzPct val="75000"/>
              <a:buFont typeface="Wingdings 3" panose="05040102010807070707" pitchFamily="18" charset="2"/>
              <a:buChar char="u"/>
            </a:pPr>
            <a:r>
              <a:rPr lang="en-US" sz="1870" dirty="0"/>
              <a:t>There are two main </a:t>
            </a:r>
            <a:r>
              <a:rPr lang="en-US" sz="1870" dirty="0" smtClean="0"/>
              <a:t>approaches </a:t>
            </a:r>
            <a:r>
              <a:rPr lang="en-US" sz="1870" dirty="0"/>
              <a:t>to writing up the findings of </a:t>
            </a:r>
            <a:r>
              <a:rPr lang="en-US" sz="1870" dirty="0" smtClean="0"/>
              <a:t>any form of </a:t>
            </a:r>
            <a:r>
              <a:rPr lang="en-US" sz="1870" dirty="0"/>
              <a:t>research</a:t>
            </a:r>
            <a:r>
              <a:rPr lang="en-US" sz="1870" dirty="0" smtClean="0"/>
              <a:t>. </a:t>
            </a:r>
          </a:p>
          <a:p>
            <a:pPr marL="255588" indent="-255588">
              <a:spcAft>
                <a:spcPts val="0"/>
              </a:spcAft>
              <a:buClr>
                <a:srgbClr val="00B050"/>
              </a:buClr>
              <a:buSzPct val="75000"/>
              <a:buFont typeface="Wingdings 3" panose="05040102010807070707" pitchFamily="18" charset="2"/>
              <a:buChar char="u"/>
            </a:pPr>
            <a:r>
              <a:rPr lang="en-US" sz="1870" dirty="0" smtClean="0"/>
              <a:t>The </a:t>
            </a:r>
            <a:r>
              <a:rPr lang="en-US" sz="1870" dirty="0"/>
              <a:t>first is to simply report key findings under each main theme or category, using appropriate verbatim quotes to illustrate those findings. This is then accompanied by a linking, separate discussion chapter in which the findings are discussed in relation to existing research (as in quantitative studies</a:t>
            </a:r>
            <a:r>
              <a:rPr lang="en-US" sz="1870" dirty="0" smtClean="0"/>
              <a:t>).</a:t>
            </a:r>
          </a:p>
          <a:p>
            <a:pPr marL="255588" indent="-255588">
              <a:spcAft>
                <a:spcPts val="0"/>
              </a:spcAft>
              <a:buClr>
                <a:srgbClr val="00B050"/>
              </a:buClr>
              <a:buSzPct val="75000"/>
              <a:buFont typeface="Wingdings 3" panose="05040102010807070707" pitchFamily="18" charset="2"/>
              <a:buChar char="u"/>
            </a:pPr>
            <a:r>
              <a:rPr lang="en-US" sz="1870" dirty="0" smtClean="0"/>
              <a:t>This may incorporate charts, graphs, analysis tools, </a:t>
            </a:r>
            <a:r>
              <a:rPr lang="en-US" sz="1870" dirty="0"/>
              <a:t>conclusions and evidence of the research </a:t>
            </a:r>
            <a:r>
              <a:rPr lang="en-US" sz="1870" dirty="0" smtClean="0"/>
              <a:t>given </a:t>
            </a:r>
            <a:r>
              <a:rPr lang="en-US" sz="1870" dirty="0"/>
              <a:t>to give it more </a:t>
            </a:r>
            <a:r>
              <a:rPr lang="en-US" sz="1870" dirty="0" smtClean="0"/>
              <a:t>kudos</a:t>
            </a:r>
            <a:r>
              <a:rPr lang="en-US" sz="1870" dirty="0"/>
              <a:t>. </a:t>
            </a:r>
            <a:r>
              <a:rPr lang="en-US" sz="1870" dirty="0" smtClean="0"/>
              <a:t>For example, an end of year school report to parents would gather information from teachers, subjects, assessments, opinions and present these as a brief discussion. Whereas a report to governors on school attendances would include charts, spate tables for boys and girls, year group analysis etc. and contain tables and a link to findings.</a:t>
            </a:r>
          </a:p>
          <a:p>
            <a:pPr marL="255588" indent="-255588">
              <a:spcAft>
                <a:spcPts val="0"/>
              </a:spcAft>
              <a:buClr>
                <a:srgbClr val="00B050"/>
              </a:buClr>
              <a:buSzPct val="75000"/>
              <a:buFont typeface="Wingdings 3" panose="05040102010807070707" pitchFamily="18" charset="2"/>
              <a:buChar char="u"/>
            </a:pPr>
            <a:r>
              <a:rPr lang="en-US" sz="1870" dirty="0" smtClean="0"/>
              <a:t>The </a:t>
            </a:r>
            <a:r>
              <a:rPr lang="en-US" sz="1870" dirty="0"/>
              <a:t>second is to do the same but to incorporate the discussion into the findings chapter. </a:t>
            </a:r>
          </a:p>
        </p:txBody>
      </p:sp>
      <p:sp>
        <p:nvSpPr>
          <p:cNvPr id="6" name="Title 1"/>
          <p:cNvSpPr>
            <a:spLocks noGrp="1"/>
          </p:cNvSpPr>
          <p:nvPr>
            <p:ph type="title"/>
          </p:nvPr>
        </p:nvSpPr>
        <p:spPr>
          <a:xfrm>
            <a:off x="35496" y="44624"/>
            <a:ext cx="8856984" cy="576064"/>
          </a:xfrm>
        </p:spPr>
        <p:txBody>
          <a:bodyPr>
            <a:noAutofit/>
          </a:bodyPr>
          <a:lstStyle/>
          <a:p>
            <a:r>
              <a:rPr lang="en-US" sz="4000" dirty="0" smtClean="0"/>
              <a:t>3.4 </a:t>
            </a:r>
            <a:r>
              <a:rPr lang="en-US" sz="4000" dirty="0"/>
              <a:t>– </a:t>
            </a:r>
            <a:r>
              <a:rPr lang="en-GB" sz="4000" dirty="0"/>
              <a:t>Stages of data </a:t>
            </a:r>
            <a:r>
              <a:rPr lang="en-GB" sz="4000" dirty="0" smtClean="0"/>
              <a:t>analysis - Stages</a:t>
            </a:r>
            <a:endParaRPr lang="en-GB" sz="4000" b="0" dirty="0"/>
          </a:p>
        </p:txBody>
      </p:sp>
      <p:sp>
        <p:nvSpPr>
          <p:cNvPr id="4" name="TextBox 3"/>
          <p:cNvSpPr txBox="1"/>
          <p:nvPr/>
        </p:nvSpPr>
        <p:spPr>
          <a:xfrm>
            <a:off x="6804248" y="1048190"/>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the Need</a:t>
            </a:r>
            <a:endParaRPr lang="en-GB" dirty="0"/>
          </a:p>
        </p:txBody>
      </p:sp>
      <p:sp>
        <p:nvSpPr>
          <p:cNvPr id="5" name="TextBox 4"/>
          <p:cNvSpPr txBox="1"/>
          <p:nvPr/>
        </p:nvSpPr>
        <p:spPr>
          <a:xfrm>
            <a:off x="6804248" y="1768919"/>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Define the Scope</a:t>
            </a:r>
            <a:endParaRPr lang="en-GB" dirty="0"/>
          </a:p>
        </p:txBody>
      </p:sp>
      <p:sp>
        <p:nvSpPr>
          <p:cNvPr id="7" name="TextBox 6"/>
          <p:cNvSpPr txBox="1"/>
          <p:nvPr/>
        </p:nvSpPr>
        <p:spPr>
          <a:xfrm>
            <a:off x="6804248" y="5372564"/>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Record and Store</a:t>
            </a:r>
            <a:endParaRPr lang="en-GB" dirty="0"/>
          </a:p>
        </p:txBody>
      </p:sp>
      <p:sp>
        <p:nvSpPr>
          <p:cNvPr id="8" name="TextBox 7"/>
          <p:cNvSpPr txBox="1"/>
          <p:nvPr/>
        </p:nvSpPr>
        <p:spPr>
          <a:xfrm>
            <a:off x="6804248" y="2489648"/>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Identify Sources</a:t>
            </a:r>
            <a:endParaRPr lang="en-GB" dirty="0"/>
          </a:p>
        </p:txBody>
      </p:sp>
      <p:sp>
        <p:nvSpPr>
          <p:cNvPr id="9" name="TextBox 8"/>
          <p:cNvSpPr txBox="1"/>
          <p:nvPr/>
        </p:nvSpPr>
        <p:spPr>
          <a:xfrm>
            <a:off x="6804248" y="3210377"/>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a:bodyPr>
          <a:lstStyle/>
          <a:p>
            <a:pPr algn="ctr"/>
            <a:r>
              <a:rPr lang="en-US" dirty="0" smtClean="0"/>
              <a:t>Source and Select</a:t>
            </a:r>
            <a:endParaRPr lang="en-GB" dirty="0"/>
          </a:p>
        </p:txBody>
      </p:sp>
      <p:sp>
        <p:nvSpPr>
          <p:cNvPr id="10" name="TextBox 9"/>
          <p:cNvSpPr txBox="1"/>
          <p:nvPr/>
        </p:nvSpPr>
        <p:spPr>
          <a:xfrm>
            <a:off x="6804248" y="3931106"/>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Select Tools</a:t>
            </a:r>
            <a:endParaRPr lang="en-GB" dirty="0"/>
          </a:p>
        </p:txBody>
      </p:sp>
      <p:sp>
        <p:nvSpPr>
          <p:cNvPr id="11" name="TextBox 10"/>
          <p:cNvSpPr txBox="1"/>
          <p:nvPr/>
        </p:nvSpPr>
        <p:spPr>
          <a:xfrm>
            <a:off x="6804248" y="4651835"/>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fontScale="92500" lnSpcReduction="20000"/>
          </a:bodyPr>
          <a:lstStyle/>
          <a:p>
            <a:pPr algn="ctr"/>
            <a:r>
              <a:rPr lang="en-US" dirty="0" smtClean="0"/>
              <a:t>Process and Analyse</a:t>
            </a:r>
            <a:endParaRPr lang="en-GB" dirty="0"/>
          </a:p>
        </p:txBody>
      </p:sp>
      <p:sp>
        <p:nvSpPr>
          <p:cNvPr id="12" name="TextBox 11"/>
          <p:cNvSpPr txBox="1"/>
          <p:nvPr/>
        </p:nvSpPr>
        <p:spPr>
          <a:xfrm>
            <a:off x="6804248" y="6093296"/>
            <a:ext cx="2016224" cy="513248"/>
          </a:xfrm>
          <a:prstGeom prst="rect">
            <a:avLst/>
          </a:prstGeom>
          <a:solidFill>
            <a:srgbClr val="FFC000"/>
          </a:solidFill>
          <a:effectLst>
            <a:outerShdw blurRad="101600" dist="50800" dir="2700000" sx="102000" sy="102000" algn="tl" rotWithShape="0">
              <a:prstClr val="black">
                <a:alpha val="40000"/>
              </a:prstClr>
            </a:outerShdw>
          </a:effectLst>
          <a:scene3d>
            <a:camera prst="orthographicFront"/>
            <a:lightRig rig="threePt" dir="t"/>
          </a:scene3d>
          <a:sp3d>
            <a:bevelT/>
          </a:sp3d>
        </p:spPr>
        <p:txBody>
          <a:bodyPr wrap="square" rtlCol="0" anchor="ctr" anchorCtr="0">
            <a:normAutofit/>
          </a:bodyPr>
          <a:lstStyle/>
          <a:p>
            <a:pPr algn="ctr"/>
            <a:r>
              <a:rPr lang="en-US" dirty="0" smtClean="0"/>
              <a:t>Share Results</a:t>
            </a:r>
            <a:endParaRPr lang="en-GB" dirty="0"/>
          </a:p>
        </p:txBody>
      </p:sp>
    </p:spTree>
    <p:extLst>
      <p:ext uri="{BB962C8B-B14F-4D97-AF65-F5344CB8AC3E}">
        <p14:creationId xmlns:p14="http://schemas.microsoft.com/office/powerpoint/2010/main" val="2722925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1" cy="4968875"/>
          </a:xfrm>
        </p:spPr>
        <p:txBody>
          <a:bodyPr numCol="1">
            <a:noAutofit/>
          </a:bodyPr>
          <a:lstStyle/>
          <a:p>
            <a:pPr marL="255588" indent="-255588">
              <a:spcAft>
                <a:spcPts val="0"/>
              </a:spcAft>
              <a:buClr>
                <a:srgbClr val="00B050"/>
              </a:buClr>
              <a:buSzPct val="75000"/>
              <a:buFont typeface="Wingdings 3" panose="05040102010807070707" pitchFamily="18" charset="2"/>
              <a:buChar char="u"/>
            </a:pPr>
            <a:r>
              <a:rPr lang="en-US" sz="1540" dirty="0"/>
              <a:t>Tutors could emphasise that this activity is focused on Stage 6: Process and analyse data. Learners </a:t>
            </a:r>
            <a:r>
              <a:rPr lang="en-US" sz="1540" dirty="0" smtClean="0"/>
              <a:t>will need </a:t>
            </a:r>
            <a:r>
              <a:rPr lang="en-US" sz="1540" dirty="0"/>
              <a:t>to understand how to select and use different data analysis tools, depending on the context (</a:t>
            </a:r>
            <a:r>
              <a:rPr lang="en-US" sz="1540" dirty="0" smtClean="0"/>
              <a:t>e.g. type </a:t>
            </a:r>
            <a:r>
              <a:rPr lang="en-US" sz="1540" dirty="0"/>
              <a:t>of data, form of data, what information needs to be found, </a:t>
            </a:r>
            <a:r>
              <a:rPr lang="en-US" sz="1540" dirty="0" smtClean="0"/>
              <a:t>etc.)</a:t>
            </a:r>
            <a:endParaRPr lang="en-US" sz="1540" dirty="0"/>
          </a:p>
          <a:p>
            <a:pPr marL="255588" indent="-255588">
              <a:spcAft>
                <a:spcPts val="0"/>
              </a:spcAft>
              <a:buClr>
                <a:srgbClr val="00B050"/>
              </a:buClr>
              <a:buSzPct val="75000"/>
              <a:buFont typeface="Wingdings 3" panose="05040102010807070707" pitchFamily="18" charset="2"/>
              <a:buChar char="u"/>
            </a:pPr>
            <a:r>
              <a:rPr lang="en-US" sz="1540" dirty="0"/>
              <a:t>Tutors could allocate approximately one hour to each of the five data analysis tools: data </a:t>
            </a:r>
            <a:r>
              <a:rPr lang="en-US" sz="1540" dirty="0" smtClean="0"/>
              <a:t>tables; </a:t>
            </a:r>
            <a:r>
              <a:rPr lang="en-US" sz="1540" dirty="0" err="1" smtClean="0"/>
              <a:t>visualisation</a:t>
            </a:r>
            <a:r>
              <a:rPr lang="en-US" sz="1540" dirty="0" smtClean="0"/>
              <a:t> </a:t>
            </a:r>
            <a:r>
              <a:rPr lang="en-US" sz="1540" dirty="0"/>
              <a:t>of data; trend and pattern identification; data cleaning; and geographic </a:t>
            </a:r>
            <a:r>
              <a:rPr lang="en-US" sz="1540" dirty="0" smtClean="0"/>
              <a:t>information system/location </a:t>
            </a:r>
            <a:r>
              <a:rPr lang="en-US" sz="1540" dirty="0"/>
              <a:t>mapping.</a:t>
            </a:r>
          </a:p>
          <a:p>
            <a:pPr marL="255588" indent="-255588">
              <a:spcAft>
                <a:spcPts val="0"/>
              </a:spcAft>
              <a:buClr>
                <a:srgbClr val="00B050"/>
              </a:buClr>
              <a:buSzPct val="75000"/>
              <a:buFont typeface="Wingdings 3" panose="05040102010807070707" pitchFamily="18" charset="2"/>
              <a:buChar char="u"/>
            </a:pPr>
            <a:r>
              <a:rPr lang="en-US" sz="1540" dirty="0"/>
              <a:t>Tutors could model the way in which each of the five data analysis tools can be used well. </a:t>
            </a:r>
            <a:r>
              <a:rPr lang="en-US" sz="1540" dirty="0" smtClean="0"/>
              <a:t>Tutors could </a:t>
            </a:r>
            <a:r>
              <a:rPr lang="en-US" sz="1540" dirty="0"/>
              <a:t>explain the reasons for selecting each tool modelled. Tutors could also explain why </a:t>
            </a:r>
            <a:r>
              <a:rPr lang="en-US" sz="1540" dirty="0" smtClean="0"/>
              <a:t>alternative data </a:t>
            </a:r>
            <a:r>
              <a:rPr lang="en-US" sz="1540" dirty="0"/>
              <a:t>analysis tools were rejected.</a:t>
            </a:r>
          </a:p>
          <a:p>
            <a:pPr marL="255588" indent="-255588">
              <a:spcAft>
                <a:spcPts val="0"/>
              </a:spcAft>
              <a:buClr>
                <a:srgbClr val="00B050"/>
              </a:buClr>
              <a:buSzPct val="75000"/>
              <a:buFont typeface="Wingdings 3" panose="05040102010807070707" pitchFamily="18" charset="2"/>
              <a:buChar char="u"/>
            </a:pPr>
            <a:r>
              <a:rPr lang="en-US" sz="1540" dirty="0"/>
              <a:t>Learners, working in small groups, could develop their knowledge and understanding by </a:t>
            </a:r>
            <a:r>
              <a:rPr lang="en-US" sz="1540" dirty="0" smtClean="0"/>
              <a:t>researching both </a:t>
            </a:r>
            <a:r>
              <a:rPr lang="en-US" sz="1540" dirty="0"/>
              <a:t>good and bad examples of using each data analysis tool. Tutors could support this research </a:t>
            </a:r>
            <a:r>
              <a:rPr lang="en-US" sz="1540" dirty="0" smtClean="0"/>
              <a:t>by questioning </a:t>
            </a:r>
            <a:r>
              <a:rPr lang="en-US" sz="1540" dirty="0"/>
              <a:t>learners, checking for understanding and addressing any questions raised. </a:t>
            </a:r>
            <a:r>
              <a:rPr lang="en-US" sz="1540" dirty="0" smtClean="0"/>
              <a:t>Individually, learners </a:t>
            </a:r>
            <a:r>
              <a:rPr lang="en-US" sz="1540" dirty="0"/>
              <a:t>could then develop their understanding of the use of each tool by producing an </a:t>
            </a:r>
            <a:r>
              <a:rPr lang="en-US" sz="1540" dirty="0" smtClean="0"/>
              <a:t>evaluation of </a:t>
            </a:r>
            <a:r>
              <a:rPr lang="en-US" sz="1540" dirty="0"/>
              <a:t>the good and bad examples that their group has found. Learners, in the same small groups </a:t>
            </a:r>
            <a:r>
              <a:rPr lang="en-US" sz="1540" dirty="0" smtClean="0"/>
              <a:t>as before</a:t>
            </a:r>
            <a:r>
              <a:rPr lang="en-US" sz="1540" dirty="0"/>
              <a:t>, could further develop their understanding by discussing each of the bad examples of </a:t>
            </a:r>
            <a:r>
              <a:rPr lang="en-US" sz="1540" dirty="0" smtClean="0"/>
              <a:t>use, with </a:t>
            </a:r>
            <a:r>
              <a:rPr lang="en-US" sz="1540" dirty="0"/>
              <a:t>the aim of suggesting either a more suitable data analysis tool or a better use of the </a:t>
            </a:r>
            <a:r>
              <a:rPr lang="en-US" sz="1540" dirty="0" smtClean="0"/>
              <a:t>same data </a:t>
            </a:r>
            <a:r>
              <a:rPr lang="en-US" sz="1540" dirty="0"/>
              <a:t>analysis tool in that context. Tutors could further develop the understanding of the learners </a:t>
            </a:r>
            <a:r>
              <a:rPr lang="en-US" sz="1540" dirty="0" smtClean="0"/>
              <a:t>by presenting </a:t>
            </a:r>
            <a:r>
              <a:rPr lang="en-US" sz="1540" dirty="0"/>
              <a:t>a synthesis of the results of the small group discussions to the larger group.</a:t>
            </a:r>
          </a:p>
          <a:p>
            <a:pPr marL="255588" indent="-255588">
              <a:spcAft>
                <a:spcPts val="0"/>
              </a:spcAft>
              <a:buClr>
                <a:srgbClr val="00B050"/>
              </a:buClr>
              <a:buSzPct val="75000"/>
              <a:buFont typeface="Wingdings 3" panose="05040102010807070707" pitchFamily="18" charset="2"/>
              <a:buChar char="u"/>
            </a:pPr>
            <a:r>
              <a:rPr lang="en-US" sz="1540" dirty="0"/>
              <a:t>As consolidation, learners could develop their understanding of the use of data analysis tools </a:t>
            </a:r>
            <a:r>
              <a:rPr lang="en-US" sz="1540" dirty="0" smtClean="0"/>
              <a:t>by extracting </a:t>
            </a:r>
            <a:r>
              <a:rPr lang="en-US" sz="1540" dirty="0"/>
              <a:t>meaningful information from good examples, provided by tutors. Tutors could base </a:t>
            </a:r>
            <a:r>
              <a:rPr lang="en-US" sz="1540" dirty="0" smtClean="0"/>
              <a:t>all of the examples </a:t>
            </a:r>
            <a:r>
              <a:rPr lang="en-US" sz="1540" dirty="0"/>
              <a:t>on a single scenario, using: a data table; a pie chart; a line graph (showing a </a:t>
            </a:r>
            <a:r>
              <a:rPr lang="en-US" sz="1540" dirty="0" smtClean="0"/>
              <a:t>clear trend </a:t>
            </a:r>
            <a:r>
              <a:rPr lang="en-US" sz="1540" dirty="0"/>
              <a:t>or pattern); a table of data both before and after data cleaning; and a map with </a:t>
            </a:r>
            <a:r>
              <a:rPr lang="en-US" sz="1540" dirty="0" smtClean="0"/>
              <a:t>information superimposed </a:t>
            </a:r>
            <a:r>
              <a:rPr lang="en-US" sz="1540" dirty="0"/>
              <a:t>(e.g. local feeder primary schools shown around a large secondary school</a:t>
            </a:r>
            <a:r>
              <a:rPr lang="en-US" sz="1540" dirty="0" smtClean="0"/>
              <a:t>).</a:t>
            </a:r>
            <a:endParaRPr lang="en-US" sz="1540" dirty="0"/>
          </a:p>
        </p:txBody>
      </p:sp>
      <p:sp>
        <p:nvSpPr>
          <p:cNvPr id="6" name="Title 1"/>
          <p:cNvSpPr>
            <a:spLocks noGrp="1"/>
          </p:cNvSpPr>
          <p:nvPr>
            <p:ph type="title"/>
          </p:nvPr>
        </p:nvSpPr>
        <p:spPr>
          <a:xfrm>
            <a:off x="35496" y="44624"/>
            <a:ext cx="8856984" cy="576064"/>
          </a:xfrm>
        </p:spPr>
        <p:txBody>
          <a:bodyPr>
            <a:noAutofit/>
          </a:bodyPr>
          <a:lstStyle/>
          <a:p>
            <a:r>
              <a:rPr lang="en-US" sz="4000" dirty="0" smtClean="0"/>
              <a:t>3.5 </a:t>
            </a:r>
            <a:r>
              <a:rPr lang="en-US" sz="4000" dirty="0"/>
              <a:t>– </a:t>
            </a:r>
            <a:r>
              <a:rPr lang="en-GB" sz="4000" dirty="0"/>
              <a:t>Data analysis tools </a:t>
            </a:r>
            <a:r>
              <a:rPr lang="en-GB" sz="4000" b="0" dirty="0"/>
              <a:t>	</a:t>
            </a:r>
          </a:p>
        </p:txBody>
      </p:sp>
    </p:spTree>
    <p:extLst>
      <p:ext uri="{BB962C8B-B14F-4D97-AF65-F5344CB8AC3E}">
        <p14:creationId xmlns:p14="http://schemas.microsoft.com/office/powerpoint/2010/main" val="2232356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1" cy="4968875"/>
          </a:xfrm>
        </p:spPr>
        <p:txBody>
          <a:bodyPr numCol="1">
            <a:noAutofit/>
          </a:bodyPr>
          <a:lstStyle/>
          <a:p>
            <a:pPr marL="0" indent="0">
              <a:spcAft>
                <a:spcPts val="0"/>
              </a:spcAft>
              <a:buClr>
                <a:srgbClr val="00B050"/>
              </a:buClr>
              <a:buSzPct val="75000"/>
              <a:buNone/>
            </a:pPr>
            <a:r>
              <a:rPr lang="en-US" sz="2000" b="1" dirty="0" smtClean="0">
                <a:solidFill>
                  <a:srgbClr val="FF0000"/>
                </a:solidFill>
              </a:rPr>
              <a:t>Task 11</a:t>
            </a:r>
            <a:r>
              <a:rPr lang="en-US" sz="2000" dirty="0" smtClean="0">
                <a:solidFill>
                  <a:srgbClr val="FF0000"/>
                </a:solidFill>
              </a:rPr>
              <a:t> – You have been given a </a:t>
            </a:r>
            <a:r>
              <a:rPr lang="en-US" sz="2000" dirty="0" smtClean="0">
                <a:solidFill>
                  <a:srgbClr val="FF0000"/>
                </a:solidFill>
                <a:hlinkClick r:id="rId3" action="ppaction://hlinkfile"/>
              </a:rPr>
              <a:t>spreadsheet </a:t>
            </a:r>
            <a:r>
              <a:rPr lang="en-US" sz="2000" dirty="0" smtClean="0">
                <a:solidFill>
                  <a:srgbClr val="FF0000"/>
                </a:solidFill>
              </a:rPr>
              <a:t>for this task, demonstrate within a presentation the five stages of Data Analysis, </a:t>
            </a:r>
            <a:r>
              <a:rPr lang="en-US" sz="2000" dirty="0">
                <a:solidFill>
                  <a:srgbClr val="FF0000"/>
                </a:solidFill>
              </a:rPr>
              <a:t>data tables; </a:t>
            </a:r>
            <a:r>
              <a:rPr lang="en-US" sz="2000" dirty="0" err="1">
                <a:solidFill>
                  <a:srgbClr val="FF0000"/>
                </a:solidFill>
              </a:rPr>
              <a:t>visualisation</a:t>
            </a:r>
            <a:r>
              <a:rPr lang="en-US" sz="2000" dirty="0">
                <a:solidFill>
                  <a:srgbClr val="FF0000"/>
                </a:solidFill>
              </a:rPr>
              <a:t> of data; trend and pattern identification; data cleaning; and geographic information system/location </a:t>
            </a:r>
            <a:r>
              <a:rPr lang="en-US" sz="2000" dirty="0" smtClean="0">
                <a:solidFill>
                  <a:srgbClr val="FF0000"/>
                </a:solidFill>
              </a:rPr>
              <a:t>mapping.</a:t>
            </a:r>
          </a:p>
          <a:p>
            <a:pPr marL="0" indent="0">
              <a:spcAft>
                <a:spcPts val="0"/>
              </a:spcAft>
              <a:buClr>
                <a:srgbClr val="00B050"/>
              </a:buClr>
              <a:buSzPct val="75000"/>
              <a:buNone/>
            </a:pPr>
            <a:r>
              <a:rPr lang="en-US" sz="2000" b="1" dirty="0" smtClean="0"/>
              <a:t>Data Tables</a:t>
            </a:r>
          </a:p>
          <a:p>
            <a:pPr marL="342900" indent="-342900">
              <a:spcAft>
                <a:spcPts val="0"/>
              </a:spcAft>
              <a:buClr>
                <a:srgbClr val="00B050"/>
              </a:buClr>
              <a:buSzPct val="75000"/>
              <a:buFont typeface="+mj-lt"/>
              <a:buAutoNum type="arabicPeriod"/>
            </a:pPr>
            <a:r>
              <a:rPr lang="en-US" sz="2000" dirty="0" smtClean="0"/>
              <a:t>Import the Spreadsheet tables into Access as separate tables.</a:t>
            </a:r>
          </a:p>
          <a:p>
            <a:pPr marL="342900" indent="-342900">
              <a:spcAft>
                <a:spcPts val="0"/>
              </a:spcAft>
              <a:buClr>
                <a:srgbClr val="00B050"/>
              </a:buClr>
              <a:buSzPct val="75000"/>
              <a:buFont typeface="+mj-lt"/>
              <a:buAutoNum type="arabicPeriod"/>
            </a:pPr>
            <a:r>
              <a:rPr lang="en-US" sz="2000" dirty="0" smtClean="0"/>
              <a:t>Create a relationship between the tables based on Student ID and enforce referential integrity.</a:t>
            </a:r>
          </a:p>
          <a:p>
            <a:pPr marL="342900" indent="-342900">
              <a:spcAft>
                <a:spcPts val="0"/>
              </a:spcAft>
              <a:buClr>
                <a:srgbClr val="00B050"/>
              </a:buClr>
              <a:buSzPct val="75000"/>
              <a:buFont typeface="+mj-lt"/>
              <a:buAutoNum type="arabicPeriod"/>
            </a:pPr>
            <a:r>
              <a:rPr lang="en-US" sz="2000" dirty="0" smtClean="0"/>
              <a:t>Create a Query for each individual Teacher’s grades that are A grade only, showing only the student Name, Previous School and Parents.</a:t>
            </a:r>
          </a:p>
          <a:p>
            <a:pPr marL="342900" indent="-342900">
              <a:spcAft>
                <a:spcPts val="0"/>
              </a:spcAft>
              <a:buClr>
                <a:srgbClr val="00B050"/>
              </a:buClr>
              <a:buSzPct val="75000"/>
              <a:buFont typeface="+mj-lt"/>
              <a:buAutoNum type="arabicPeriod"/>
            </a:pPr>
            <a:r>
              <a:rPr lang="en-US" sz="2000" dirty="0" smtClean="0"/>
              <a:t>Create a report that shows these results and creates a count in the footer of the number of A grade results per teacher (one report per teacher).</a:t>
            </a:r>
            <a:endParaRPr lang="en-US" sz="2000" dirty="0"/>
          </a:p>
          <a:p>
            <a:pPr marL="342900" indent="-342900">
              <a:spcAft>
                <a:spcPts val="0"/>
              </a:spcAft>
              <a:buClr>
                <a:srgbClr val="00B050"/>
              </a:buClr>
              <a:buSzPct val="75000"/>
              <a:buFont typeface="+mj-lt"/>
              <a:buAutoNum type="arabicPeriod"/>
            </a:pPr>
            <a:r>
              <a:rPr lang="en-US" sz="2000" dirty="0" smtClean="0"/>
              <a:t>Create a report of these queries with the title “A Grade Teacher Analysis”</a:t>
            </a:r>
          </a:p>
          <a:p>
            <a:pPr marL="342900" indent="-342900">
              <a:spcAft>
                <a:spcPts val="0"/>
              </a:spcAft>
              <a:buClr>
                <a:srgbClr val="00B050"/>
              </a:buClr>
              <a:buSzPct val="75000"/>
              <a:buFont typeface="+mj-lt"/>
              <a:buAutoNum type="arabicPeriod"/>
            </a:pPr>
            <a:r>
              <a:rPr lang="en-US" sz="2000" dirty="0" smtClean="0"/>
              <a:t>Evidence the queries and the reports in the presentation.</a:t>
            </a:r>
          </a:p>
          <a:p>
            <a:pPr marL="342900" indent="-342900">
              <a:spcAft>
                <a:spcPts val="0"/>
              </a:spcAft>
              <a:buClr>
                <a:srgbClr val="00B050"/>
              </a:buClr>
              <a:buSzPct val="75000"/>
              <a:buFont typeface="+mj-lt"/>
              <a:buAutoNum type="arabicPeriod"/>
            </a:pPr>
            <a:r>
              <a:rPr lang="en-US" sz="2000" dirty="0" smtClean="0"/>
              <a:t>Create another query of all the D grade students sorted by Teacher and then by Previous School.</a:t>
            </a:r>
          </a:p>
          <a:p>
            <a:pPr marL="342900" indent="-342900">
              <a:spcAft>
                <a:spcPts val="0"/>
              </a:spcAft>
              <a:buClr>
                <a:srgbClr val="00B050"/>
              </a:buClr>
              <a:buSzPct val="75000"/>
              <a:buFont typeface="+mj-lt"/>
              <a:buAutoNum type="arabicPeriod"/>
            </a:pPr>
            <a:r>
              <a:rPr lang="en-US" sz="2000" dirty="0" smtClean="0"/>
              <a:t>Create a report of this result, counting the number of grades by Mr. </a:t>
            </a:r>
            <a:r>
              <a:rPr lang="en-US" sz="2000" dirty="0" err="1" smtClean="0"/>
              <a:t>Enderoth</a:t>
            </a:r>
            <a:r>
              <a:rPr lang="en-US" sz="2000" dirty="0" smtClean="0"/>
              <a:t>.</a:t>
            </a:r>
          </a:p>
          <a:p>
            <a:pPr marL="342900" indent="-342900">
              <a:spcAft>
                <a:spcPts val="0"/>
              </a:spcAft>
              <a:buClr>
                <a:srgbClr val="00B050"/>
              </a:buClr>
              <a:buSzPct val="75000"/>
              <a:buFont typeface="+mj-lt"/>
              <a:buAutoNum type="arabicPeriod"/>
            </a:pPr>
            <a:r>
              <a:rPr lang="en-US" sz="2000" dirty="0" smtClean="0"/>
              <a:t>Evidence this report in your presentation.</a:t>
            </a:r>
          </a:p>
        </p:txBody>
      </p:sp>
      <p:sp>
        <p:nvSpPr>
          <p:cNvPr id="6" name="Title 1"/>
          <p:cNvSpPr>
            <a:spLocks noGrp="1"/>
          </p:cNvSpPr>
          <p:nvPr>
            <p:ph type="title"/>
          </p:nvPr>
        </p:nvSpPr>
        <p:spPr>
          <a:xfrm>
            <a:off x="35496" y="44624"/>
            <a:ext cx="8856984" cy="576064"/>
          </a:xfrm>
        </p:spPr>
        <p:txBody>
          <a:bodyPr>
            <a:noAutofit/>
          </a:bodyPr>
          <a:lstStyle/>
          <a:p>
            <a:r>
              <a:rPr lang="en-US" sz="4000" dirty="0" smtClean="0"/>
              <a:t>3.5 </a:t>
            </a:r>
            <a:r>
              <a:rPr lang="en-US" sz="4000" dirty="0"/>
              <a:t>– </a:t>
            </a:r>
            <a:r>
              <a:rPr lang="en-GB" sz="4000" dirty="0"/>
              <a:t>Data analysis tools </a:t>
            </a:r>
            <a:r>
              <a:rPr lang="en-GB" sz="4000" b="0" dirty="0"/>
              <a:t>	</a:t>
            </a:r>
          </a:p>
        </p:txBody>
      </p:sp>
    </p:spTree>
    <p:extLst>
      <p:ext uri="{BB962C8B-B14F-4D97-AF65-F5344CB8AC3E}">
        <p14:creationId xmlns:p14="http://schemas.microsoft.com/office/powerpoint/2010/main" val="394268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1" cy="4968875"/>
          </a:xfrm>
        </p:spPr>
        <p:txBody>
          <a:bodyPr numCol="1">
            <a:noAutofit/>
          </a:bodyPr>
          <a:lstStyle/>
          <a:p>
            <a:pPr marL="0" indent="0">
              <a:spcAft>
                <a:spcPts val="0"/>
              </a:spcAft>
              <a:buClr>
                <a:srgbClr val="00B050"/>
              </a:buClr>
              <a:buSzPct val="75000"/>
              <a:buNone/>
            </a:pPr>
            <a:r>
              <a:rPr lang="en-US" sz="2000" b="1" dirty="0" smtClean="0">
                <a:solidFill>
                  <a:srgbClr val="FF0000"/>
                </a:solidFill>
              </a:rPr>
              <a:t>Task 12 </a:t>
            </a:r>
            <a:r>
              <a:rPr lang="en-US" sz="2000" dirty="0" smtClean="0">
                <a:solidFill>
                  <a:srgbClr val="FF0000"/>
                </a:solidFill>
              </a:rPr>
              <a:t>- Using the spreadsheet, create a range of charts and pivot tables to analyse the student results.</a:t>
            </a:r>
          </a:p>
          <a:p>
            <a:pPr marL="342900" indent="-342900">
              <a:spcAft>
                <a:spcPts val="0"/>
              </a:spcAft>
              <a:buClr>
                <a:srgbClr val="00B050"/>
              </a:buClr>
              <a:buSzPct val="75000"/>
              <a:buFont typeface="+mj-lt"/>
              <a:buAutoNum type="arabicPeriod"/>
            </a:pPr>
            <a:r>
              <a:rPr lang="en-US" sz="2000" dirty="0" smtClean="0"/>
              <a:t>First filter the sheet </a:t>
            </a:r>
            <a:r>
              <a:rPr lang="en-US" sz="2000" dirty="0" err="1" smtClean="0"/>
              <a:t>Tbs_Students</a:t>
            </a:r>
            <a:r>
              <a:rPr lang="en-US" sz="2000" dirty="0" smtClean="0"/>
              <a:t> by Exam grade A.</a:t>
            </a:r>
          </a:p>
          <a:p>
            <a:pPr marL="342900" indent="-342900">
              <a:spcAft>
                <a:spcPts val="0"/>
              </a:spcAft>
              <a:buClr>
                <a:srgbClr val="00B050"/>
              </a:buClr>
              <a:buSzPct val="75000"/>
              <a:buFont typeface="+mj-lt"/>
              <a:buAutoNum type="arabicPeriod"/>
            </a:pPr>
            <a:r>
              <a:rPr lang="en-US" sz="2000" dirty="0" smtClean="0"/>
              <a:t>Create a Bar chart that show the A grade students set against their age.</a:t>
            </a:r>
          </a:p>
          <a:p>
            <a:pPr marL="342900" indent="-342900">
              <a:spcAft>
                <a:spcPts val="0"/>
              </a:spcAft>
              <a:buClr>
                <a:srgbClr val="00B050"/>
              </a:buClr>
              <a:buSzPct val="75000"/>
              <a:buFont typeface="+mj-lt"/>
              <a:buAutoNum type="arabicPeriod"/>
            </a:pPr>
            <a:r>
              <a:rPr lang="en-US" sz="2000" dirty="0" smtClean="0"/>
              <a:t>Label the chart appropriately.</a:t>
            </a:r>
          </a:p>
          <a:p>
            <a:pPr marL="342900" indent="-342900">
              <a:spcAft>
                <a:spcPts val="0"/>
              </a:spcAft>
              <a:buClr>
                <a:srgbClr val="00B050"/>
              </a:buClr>
              <a:buSzPct val="75000"/>
              <a:buFont typeface="+mj-lt"/>
              <a:buAutoNum type="arabicPeriod"/>
            </a:pPr>
            <a:r>
              <a:rPr lang="en-US" sz="2000" dirty="0" smtClean="0"/>
              <a:t>Evidence this chart within your presentation.</a:t>
            </a:r>
          </a:p>
          <a:p>
            <a:pPr marL="342900" indent="-342900">
              <a:spcAft>
                <a:spcPts val="0"/>
              </a:spcAft>
              <a:buClr>
                <a:srgbClr val="00B050"/>
              </a:buClr>
              <a:buSzPct val="75000"/>
              <a:buFont typeface="+mj-lt"/>
              <a:buAutoNum type="arabicPeriod"/>
            </a:pPr>
            <a:r>
              <a:rPr lang="en-US" sz="2000" dirty="0" smtClean="0"/>
              <a:t>Create a pie chart of the overall grades achieved.</a:t>
            </a:r>
          </a:p>
          <a:p>
            <a:pPr marL="342900" indent="-342900">
              <a:spcAft>
                <a:spcPts val="0"/>
              </a:spcAft>
              <a:buClr>
                <a:srgbClr val="00B050"/>
              </a:buClr>
              <a:buSzPct val="75000"/>
              <a:buFont typeface="+mj-lt"/>
              <a:buAutoNum type="arabicPeriod"/>
            </a:pPr>
            <a:r>
              <a:rPr lang="en-US" sz="2000" dirty="0" smtClean="0"/>
              <a:t>Evidence this within your presentation.</a:t>
            </a:r>
          </a:p>
          <a:p>
            <a:pPr marL="342900" indent="-342900">
              <a:spcAft>
                <a:spcPts val="0"/>
              </a:spcAft>
              <a:buClr>
                <a:srgbClr val="00B050"/>
              </a:buClr>
              <a:buSzPct val="75000"/>
              <a:buFont typeface="+mj-lt"/>
              <a:buAutoNum type="arabicPeriod"/>
            </a:pPr>
            <a:r>
              <a:rPr lang="en-US" sz="2000" dirty="0" smtClean="0"/>
              <a:t>On a new sheet create a pivot table that analyses the number of A grade students against age.</a:t>
            </a:r>
          </a:p>
          <a:p>
            <a:pPr marL="342900" indent="-342900">
              <a:spcAft>
                <a:spcPts val="0"/>
              </a:spcAft>
              <a:buClr>
                <a:srgbClr val="00B050"/>
              </a:buClr>
              <a:buSzPct val="75000"/>
              <a:buFont typeface="+mj-lt"/>
              <a:buAutoNum type="arabicPeriod"/>
            </a:pPr>
            <a:r>
              <a:rPr lang="en-US" sz="2000" dirty="0" smtClean="0"/>
              <a:t>Create a pivot chart of this information.</a:t>
            </a:r>
          </a:p>
          <a:p>
            <a:pPr marL="342900" indent="-342900">
              <a:spcAft>
                <a:spcPts val="0"/>
              </a:spcAft>
              <a:buClr>
                <a:srgbClr val="00B050"/>
              </a:buClr>
              <a:buSzPct val="75000"/>
              <a:buFont typeface="+mj-lt"/>
              <a:buAutoNum type="arabicPeriod"/>
            </a:pPr>
            <a:r>
              <a:rPr lang="en-US" sz="2000" dirty="0"/>
              <a:t>Evidence this within your presentation</a:t>
            </a:r>
            <a:r>
              <a:rPr lang="en-US" sz="2000" dirty="0" smtClean="0"/>
              <a:t>.</a:t>
            </a:r>
          </a:p>
          <a:p>
            <a:pPr marL="342900" indent="-342900">
              <a:spcAft>
                <a:spcPts val="0"/>
              </a:spcAft>
              <a:buClr>
                <a:srgbClr val="00B050"/>
              </a:buClr>
              <a:buSzPct val="75000"/>
              <a:buFont typeface="+mj-lt"/>
              <a:buAutoNum type="arabicPeriod"/>
            </a:pPr>
            <a:r>
              <a:rPr lang="en-US" sz="2000" dirty="0" smtClean="0"/>
              <a:t>On the same sheet create a similar pivot table each for the other grades set against their previous schools.</a:t>
            </a:r>
          </a:p>
          <a:p>
            <a:pPr marL="342900" indent="-342900">
              <a:spcAft>
                <a:spcPts val="0"/>
              </a:spcAft>
              <a:buClr>
                <a:srgbClr val="00B050"/>
              </a:buClr>
              <a:buSzPct val="75000"/>
              <a:buFont typeface="+mj-lt"/>
              <a:buAutoNum type="arabicPeriod"/>
            </a:pPr>
            <a:r>
              <a:rPr lang="en-US" sz="2000" dirty="0" smtClean="0"/>
              <a:t>Create </a:t>
            </a:r>
            <a:r>
              <a:rPr lang="en-US" sz="2000" dirty="0"/>
              <a:t>a pivot chart of this information.</a:t>
            </a:r>
          </a:p>
          <a:p>
            <a:pPr marL="342900" indent="-342900">
              <a:spcAft>
                <a:spcPts val="0"/>
              </a:spcAft>
              <a:buClr>
                <a:srgbClr val="00B050"/>
              </a:buClr>
              <a:buSzPct val="75000"/>
              <a:buFont typeface="+mj-lt"/>
              <a:buAutoNum type="arabicPeriod"/>
            </a:pPr>
            <a:r>
              <a:rPr lang="en-US" sz="2000" dirty="0"/>
              <a:t>Evidence this within your presentation</a:t>
            </a:r>
            <a:r>
              <a:rPr lang="en-US" sz="2000" dirty="0" smtClean="0"/>
              <a:t>.</a:t>
            </a:r>
          </a:p>
        </p:txBody>
      </p:sp>
      <p:sp>
        <p:nvSpPr>
          <p:cNvPr id="6" name="Title 1"/>
          <p:cNvSpPr>
            <a:spLocks noGrp="1"/>
          </p:cNvSpPr>
          <p:nvPr>
            <p:ph type="title"/>
          </p:nvPr>
        </p:nvSpPr>
        <p:spPr>
          <a:xfrm>
            <a:off x="35496" y="44624"/>
            <a:ext cx="8856984" cy="576064"/>
          </a:xfrm>
        </p:spPr>
        <p:txBody>
          <a:bodyPr>
            <a:noAutofit/>
          </a:bodyPr>
          <a:lstStyle/>
          <a:p>
            <a:r>
              <a:rPr lang="en-US" sz="3500" dirty="0" smtClean="0"/>
              <a:t>3.5 </a:t>
            </a:r>
            <a:r>
              <a:rPr lang="en-US" sz="3500" dirty="0"/>
              <a:t>– </a:t>
            </a:r>
            <a:r>
              <a:rPr lang="en-GB" sz="3500" dirty="0"/>
              <a:t>Data analysis </a:t>
            </a:r>
            <a:r>
              <a:rPr lang="en-GB" sz="3500" dirty="0" smtClean="0"/>
              <a:t>tools - </a:t>
            </a:r>
            <a:r>
              <a:rPr lang="en-US" sz="3500" dirty="0" err="1"/>
              <a:t>Visualisation</a:t>
            </a:r>
            <a:r>
              <a:rPr lang="en-US" sz="3500" dirty="0"/>
              <a:t> of data </a:t>
            </a:r>
            <a:endParaRPr lang="en-GB" sz="3500" b="0" dirty="0"/>
          </a:p>
        </p:txBody>
      </p:sp>
    </p:spTree>
    <p:extLst>
      <p:ext uri="{BB962C8B-B14F-4D97-AF65-F5344CB8AC3E}">
        <p14:creationId xmlns:p14="http://schemas.microsoft.com/office/powerpoint/2010/main" val="1281310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5472607" cy="4968875"/>
          </a:xfrm>
        </p:spPr>
        <p:txBody>
          <a:bodyPr numCol="1">
            <a:noAutofit/>
          </a:bodyPr>
          <a:lstStyle/>
          <a:p>
            <a:pPr marL="0" indent="0">
              <a:spcAft>
                <a:spcPts val="0"/>
              </a:spcAft>
              <a:buClr>
                <a:srgbClr val="00B050"/>
              </a:buClr>
              <a:buSzPct val="75000"/>
              <a:buNone/>
            </a:pPr>
            <a:r>
              <a:rPr lang="en-US" sz="2400" b="1" dirty="0" smtClean="0">
                <a:solidFill>
                  <a:srgbClr val="FF0000"/>
                </a:solidFill>
              </a:rPr>
              <a:t>Task 13 </a:t>
            </a:r>
            <a:r>
              <a:rPr lang="en-US" sz="2400" dirty="0" smtClean="0">
                <a:solidFill>
                  <a:srgbClr val="FF0000"/>
                </a:solidFill>
              </a:rPr>
              <a:t>– Using the spreadsheet, create a line chart of </a:t>
            </a:r>
            <a:r>
              <a:rPr lang="en-US" sz="2400" dirty="0">
                <a:solidFill>
                  <a:srgbClr val="FF0000"/>
                </a:solidFill>
              </a:rPr>
              <a:t>the information on the </a:t>
            </a:r>
            <a:r>
              <a:rPr lang="en-US" sz="2400" dirty="0" err="1">
                <a:solidFill>
                  <a:srgbClr val="FF0000"/>
                </a:solidFill>
              </a:rPr>
              <a:t>Tbl_Analysis</a:t>
            </a:r>
            <a:r>
              <a:rPr lang="en-US" sz="2400" dirty="0">
                <a:solidFill>
                  <a:srgbClr val="FF0000"/>
                </a:solidFill>
              </a:rPr>
              <a:t> </a:t>
            </a:r>
            <a:r>
              <a:rPr lang="en-US" sz="2400" dirty="0" smtClean="0">
                <a:solidFill>
                  <a:srgbClr val="FF0000"/>
                </a:solidFill>
              </a:rPr>
              <a:t>that predicts the next 3 years of trend information.</a:t>
            </a:r>
            <a:endParaRPr lang="en-US" sz="2400" b="1" dirty="0" smtClean="0">
              <a:solidFill>
                <a:srgbClr val="FF0000"/>
              </a:solidFill>
            </a:endParaRPr>
          </a:p>
          <a:p>
            <a:pPr marL="342900" indent="-342900">
              <a:spcAft>
                <a:spcPts val="0"/>
              </a:spcAft>
              <a:buClr>
                <a:srgbClr val="00B050"/>
              </a:buClr>
              <a:buSzPct val="75000"/>
              <a:buFont typeface="+mj-lt"/>
              <a:buAutoNum type="arabicPeriod"/>
            </a:pPr>
            <a:r>
              <a:rPr lang="en-US" sz="2400" dirty="0"/>
              <a:t>Open the </a:t>
            </a:r>
            <a:r>
              <a:rPr lang="en-US" sz="2400" dirty="0" err="1" smtClean="0"/>
              <a:t>Tbl_Analysis</a:t>
            </a:r>
            <a:r>
              <a:rPr lang="en-US" sz="2400" dirty="0" smtClean="0"/>
              <a:t> sheet and highlight information.</a:t>
            </a:r>
          </a:p>
          <a:p>
            <a:pPr marL="342900" indent="-342900">
              <a:spcAft>
                <a:spcPts val="0"/>
              </a:spcAft>
              <a:buClr>
                <a:srgbClr val="00B050"/>
              </a:buClr>
              <a:buSzPct val="75000"/>
              <a:buFont typeface="+mj-lt"/>
              <a:buAutoNum type="arabicPeriod"/>
            </a:pPr>
            <a:r>
              <a:rPr lang="en-US" sz="2400" dirty="0" smtClean="0"/>
              <a:t>Create a Line Chart of the information with appropriate X, Y and Title labels.</a:t>
            </a:r>
          </a:p>
          <a:p>
            <a:pPr marL="342900" indent="-342900">
              <a:spcAft>
                <a:spcPts val="0"/>
              </a:spcAft>
              <a:buClr>
                <a:srgbClr val="00B050"/>
              </a:buClr>
              <a:buSzPct val="75000"/>
              <a:buFont typeface="+mj-lt"/>
              <a:buAutoNum type="arabicPeriod"/>
            </a:pPr>
            <a:r>
              <a:rPr lang="en-US" sz="2400" dirty="0" smtClean="0"/>
              <a:t>Create a second version of this chart with the same labels.</a:t>
            </a:r>
          </a:p>
          <a:p>
            <a:pPr marL="342900" indent="-342900">
              <a:spcAft>
                <a:spcPts val="0"/>
              </a:spcAft>
              <a:buClr>
                <a:srgbClr val="00B050"/>
              </a:buClr>
              <a:buSzPct val="75000"/>
              <a:buFont typeface="+mj-lt"/>
              <a:buAutoNum type="arabicPeriod"/>
            </a:pPr>
            <a:r>
              <a:rPr lang="en-US" sz="2400" dirty="0" smtClean="0"/>
              <a:t>Use excel to create a trend line for the next year based on the 2016 results of potential information.</a:t>
            </a:r>
          </a:p>
          <a:p>
            <a:pPr marL="342900" indent="-342900">
              <a:spcAft>
                <a:spcPts val="0"/>
              </a:spcAft>
              <a:buClr>
                <a:srgbClr val="00B050"/>
              </a:buClr>
              <a:buSzPct val="75000"/>
              <a:buFont typeface="+mj-lt"/>
              <a:buAutoNum type="arabicPeriod"/>
            </a:pPr>
            <a:r>
              <a:rPr lang="en-US" sz="2400" dirty="0" smtClean="0"/>
              <a:t>Add this information to your presentation.</a:t>
            </a:r>
          </a:p>
        </p:txBody>
      </p:sp>
      <p:sp>
        <p:nvSpPr>
          <p:cNvPr id="6" name="Title 1"/>
          <p:cNvSpPr>
            <a:spLocks noGrp="1"/>
          </p:cNvSpPr>
          <p:nvPr>
            <p:ph type="title"/>
          </p:nvPr>
        </p:nvSpPr>
        <p:spPr>
          <a:xfrm>
            <a:off x="35496" y="44624"/>
            <a:ext cx="8856984" cy="576064"/>
          </a:xfrm>
        </p:spPr>
        <p:txBody>
          <a:bodyPr>
            <a:noAutofit/>
          </a:bodyPr>
          <a:lstStyle/>
          <a:p>
            <a:r>
              <a:rPr lang="en-US" sz="2800" dirty="0" smtClean="0"/>
              <a:t>3.5 </a:t>
            </a:r>
            <a:r>
              <a:rPr lang="en-US" sz="2800" dirty="0"/>
              <a:t>– </a:t>
            </a:r>
            <a:r>
              <a:rPr lang="en-GB" sz="2800" dirty="0"/>
              <a:t>Data analysis tools </a:t>
            </a:r>
            <a:r>
              <a:rPr lang="en-GB" sz="2800" dirty="0" smtClean="0"/>
              <a:t>- </a:t>
            </a:r>
            <a:r>
              <a:rPr lang="en-US" sz="2800" dirty="0"/>
              <a:t>Trend and pattern </a:t>
            </a:r>
            <a:r>
              <a:rPr lang="en-US" sz="2800" dirty="0" smtClean="0"/>
              <a:t>identification</a:t>
            </a:r>
            <a:endParaRPr lang="en-GB" sz="2800" b="0" dirty="0"/>
          </a:p>
        </p:txBody>
      </p:sp>
      <p:pic>
        <p:nvPicPr>
          <p:cNvPr id="3" name="Picture 2"/>
          <p:cNvPicPr>
            <a:picLocks noChangeAspect="1"/>
          </p:cNvPicPr>
          <p:nvPr/>
        </p:nvPicPr>
        <p:blipFill rotWithShape="1">
          <a:blip r:embed="rId3"/>
          <a:srcRect l="28969" t="36647" r="31737" b="18158"/>
          <a:stretch/>
        </p:blipFill>
        <p:spPr>
          <a:xfrm>
            <a:off x="5724128" y="1052736"/>
            <a:ext cx="3096344" cy="1918861"/>
          </a:xfrm>
          <a:prstGeom prst="rect">
            <a:avLst/>
          </a:prstGeom>
        </p:spPr>
      </p:pic>
      <p:pic>
        <p:nvPicPr>
          <p:cNvPr id="5" name="Picture 4"/>
          <p:cNvPicPr>
            <a:picLocks noChangeAspect="1"/>
          </p:cNvPicPr>
          <p:nvPr/>
        </p:nvPicPr>
        <p:blipFill rotWithShape="1">
          <a:blip r:embed="rId4"/>
          <a:srcRect l="28969" t="35235" r="35057" b="20469"/>
          <a:stretch/>
        </p:blipFill>
        <p:spPr>
          <a:xfrm>
            <a:off x="5724128" y="3234061"/>
            <a:ext cx="3096344" cy="2143622"/>
          </a:xfrm>
          <a:prstGeom prst="rect">
            <a:avLst/>
          </a:prstGeom>
        </p:spPr>
      </p:pic>
    </p:spTree>
    <p:extLst>
      <p:ext uri="{BB962C8B-B14F-4D97-AF65-F5344CB8AC3E}">
        <p14:creationId xmlns:p14="http://schemas.microsoft.com/office/powerpoint/2010/main" val="1378969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8568951" cy="4968875"/>
          </a:xfrm>
        </p:spPr>
        <p:txBody>
          <a:bodyPr numCol="1">
            <a:noAutofit/>
          </a:bodyPr>
          <a:lstStyle/>
          <a:p>
            <a:pPr marL="0" indent="0">
              <a:spcAft>
                <a:spcPts val="0"/>
              </a:spcAft>
              <a:buClr>
                <a:srgbClr val="00B050"/>
              </a:buClr>
              <a:buSzPct val="75000"/>
              <a:buNone/>
            </a:pPr>
            <a:r>
              <a:rPr lang="en-US" sz="2800" b="1" dirty="0">
                <a:solidFill>
                  <a:srgbClr val="FF0000"/>
                </a:solidFill>
              </a:rPr>
              <a:t>Task </a:t>
            </a:r>
            <a:r>
              <a:rPr lang="en-US" sz="2800" b="1" dirty="0" smtClean="0">
                <a:solidFill>
                  <a:srgbClr val="FF0000"/>
                </a:solidFill>
              </a:rPr>
              <a:t>14 </a:t>
            </a:r>
            <a:r>
              <a:rPr lang="en-US" sz="2800" dirty="0">
                <a:solidFill>
                  <a:srgbClr val="FF0000"/>
                </a:solidFill>
              </a:rPr>
              <a:t>– Using the </a:t>
            </a:r>
            <a:r>
              <a:rPr lang="en-US" sz="2800" dirty="0" smtClean="0">
                <a:solidFill>
                  <a:srgbClr val="FF0000"/>
                </a:solidFill>
              </a:rPr>
              <a:t>spreadsheet clean the information based on updated data.</a:t>
            </a:r>
            <a:endParaRPr lang="en-US" sz="2800" b="1" dirty="0">
              <a:solidFill>
                <a:srgbClr val="FF0000"/>
              </a:solidFill>
            </a:endParaRPr>
          </a:p>
          <a:p>
            <a:pPr marL="342900" indent="-342900">
              <a:spcAft>
                <a:spcPts val="0"/>
              </a:spcAft>
              <a:buClr>
                <a:srgbClr val="00B050"/>
              </a:buClr>
              <a:buSzPct val="75000"/>
              <a:buFont typeface="+mj-lt"/>
              <a:buAutoNum type="arabicPeriod"/>
            </a:pPr>
            <a:r>
              <a:rPr lang="en-US" sz="2400" dirty="0" smtClean="0"/>
              <a:t>It turns out that Mr. </a:t>
            </a:r>
            <a:r>
              <a:rPr lang="en-US" sz="2400" dirty="0" err="1" smtClean="0"/>
              <a:t>Enderoth</a:t>
            </a:r>
            <a:r>
              <a:rPr lang="en-US" sz="2400" dirty="0" smtClean="0"/>
              <a:t> has been submitting false data, evidence removing the information from the spreadsheet.</a:t>
            </a:r>
          </a:p>
          <a:p>
            <a:pPr marL="342900" indent="-342900">
              <a:spcAft>
                <a:spcPts val="0"/>
              </a:spcAft>
              <a:buClr>
                <a:srgbClr val="00B050"/>
              </a:buClr>
              <a:buSzPct val="75000"/>
              <a:buFont typeface="+mj-lt"/>
              <a:buAutoNum type="arabicPeriod"/>
            </a:pPr>
            <a:r>
              <a:rPr lang="en-US" sz="2400" dirty="0" smtClean="0"/>
              <a:t>Filter the spreadsheet to show only his data.</a:t>
            </a:r>
          </a:p>
          <a:p>
            <a:pPr marL="342900" indent="-342900">
              <a:spcAft>
                <a:spcPts val="0"/>
              </a:spcAft>
              <a:buClr>
                <a:srgbClr val="00B050"/>
              </a:buClr>
              <a:buSzPct val="75000"/>
              <a:buFont typeface="+mj-lt"/>
              <a:buAutoNum type="arabicPeriod"/>
            </a:pPr>
            <a:r>
              <a:rPr lang="en-US" sz="2400" dirty="0" smtClean="0"/>
              <a:t>Delete these rows from the </a:t>
            </a:r>
            <a:r>
              <a:rPr lang="en-US" sz="2400" dirty="0" err="1" smtClean="0"/>
              <a:t>Tbl_Students</a:t>
            </a:r>
            <a:r>
              <a:rPr lang="en-US" sz="2400" dirty="0" smtClean="0"/>
              <a:t>.</a:t>
            </a:r>
          </a:p>
          <a:p>
            <a:pPr marL="342900" indent="-342900">
              <a:spcAft>
                <a:spcPts val="0"/>
              </a:spcAft>
              <a:buClr>
                <a:srgbClr val="00B050"/>
              </a:buClr>
              <a:buSzPct val="75000"/>
              <a:buFont typeface="+mj-lt"/>
              <a:buAutoNum type="arabicPeriod"/>
            </a:pPr>
            <a:r>
              <a:rPr lang="en-US" sz="2400" dirty="0" smtClean="0"/>
              <a:t>Update the charts and pivot tables to make this cleaned data.</a:t>
            </a:r>
          </a:p>
          <a:p>
            <a:pPr marL="342900" indent="-342900">
              <a:spcAft>
                <a:spcPts val="0"/>
              </a:spcAft>
              <a:buClr>
                <a:srgbClr val="00B050"/>
              </a:buClr>
              <a:buSzPct val="75000"/>
              <a:buFont typeface="+mj-lt"/>
              <a:buAutoNum type="arabicPeriod"/>
            </a:pPr>
            <a:r>
              <a:rPr lang="en-US" sz="2400" dirty="0" smtClean="0"/>
              <a:t>Add the new charts and data to the presentation.</a:t>
            </a:r>
          </a:p>
          <a:p>
            <a:pPr marL="342900" indent="-342900">
              <a:spcAft>
                <a:spcPts val="0"/>
              </a:spcAft>
              <a:buClr>
                <a:srgbClr val="00B050"/>
              </a:buClr>
              <a:buSzPct val="75000"/>
              <a:buFont typeface="+mj-lt"/>
              <a:buAutoNum type="arabicPeriod"/>
            </a:pPr>
            <a:r>
              <a:rPr lang="en-US" sz="2400" dirty="0" smtClean="0"/>
              <a:t>On the presentation discuss what has happened, why it needed updating and how cleaning the data has had an impact on the results from the analysis.</a:t>
            </a:r>
          </a:p>
          <a:p>
            <a:pPr marL="342900" indent="-342900">
              <a:spcAft>
                <a:spcPts val="0"/>
              </a:spcAft>
              <a:buClr>
                <a:srgbClr val="00B050"/>
              </a:buClr>
              <a:buSzPct val="75000"/>
              <a:buFont typeface="+mj-lt"/>
              <a:buAutoNum type="arabicPeriod"/>
            </a:pPr>
            <a:r>
              <a:rPr lang="en-US" sz="2400" dirty="0" smtClean="0"/>
              <a:t>On a separate slide discuss how the cleaned data has a filter down effect on the information on the spreadsheet but does not impact the information on the database.</a:t>
            </a:r>
          </a:p>
          <a:p>
            <a:pPr marL="342900" indent="-342900">
              <a:spcAft>
                <a:spcPts val="0"/>
              </a:spcAft>
              <a:buClr>
                <a:srgbClr val="00B050"/>
              </a:buClr>
              <a:buSzPct val="75000"/>
              <a:buFont typeface="+mj-lt"/>
              <a:buAutoNum type="arabicPeriod"/>
            </a:pPr>
            <a:r>
              <a:rPr lang="en-US" sz="2400" dirty="0" smtClean="0"/>
              <a:t>Explain why this is so.</a:t>
            </a:r>
          </a:p>
        </p:txBody>
      </p:sp>
      <p:sp>
        <p:nvSpPr>
          <p:cNvPr id="6" name="Title 1"/>
          <p:cNvSpPr>
            <a:spLocks noGrp="1"/>
          </p:cNvSpPr>
          <p:nvPr>
            <p:ph type="title"/>
          </p:nvPr>
        </p:nvSpPr>
        <p:spPr>
          <a:xfrm>
            <a:off x="35496" y="44624"/>
            <a:ext cx="8856984" cy="576064"/>
          </a:xfrm>
        </p:spPr>
        <p:txBody>
          <a:bodyPr>
            <a:noAutofit/>
          </a:bodyPr>
          <a:lstStyle/>
          <a:p>
            <a:r>
              <a:rPr lang="en-US" sz="4000" dirty="0" smtClean="0"/>
              <a:t>3.5 </a:t>
            </a:r>
            <a:r>
              <a:rPr lang="en-US" sz="4000" dirty="0"/>
              <a:t>– </a:t>
            </a:r>
            <a:r>
              <a:rPr lang="en-GB" sz="4000" dirty="0"/>
              <a:t>Data analysis </a:t>
            </a:r>
            <a:r>
              <a:rPr lang="en-GB" sz="4000" dirty="0" smtClean="0"/>
              <a:t>tools – Data Cleaning</a:t>
            </a:r>
            <a:endParaRPr lang="en-GB" sz="4000" b="0" dirty="0"/>
          </a:p>
        </p:txBody>
      </p:sp>
    </p:spTree>
    <p:extLst>
      <p:ext uri="{BB962C8B-B14F-4D97-AF65-F5344CB8AC3E}">
        <p14:creationId xmlns:p14="http://schemas.microsoft.com/office/powerpoint/2010/main" val="73606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1" y="1052513"/>
            <a:ext cx="6480719" cy="4968875"/>
          </a:xfrm>
        </p:spPr>
        <p:txBody>
          <a:bodyPr numCol="1">
            <a:noAutofit/>
          </a:bodyPr>
          <a:lstStyle/>
          <a:p>
            <a:pPr marL="0" indent="0">
              <a:spcAft>
                <a:spcPts val="0"/>
              </a:spcAft>
              <a:buClr>
                <a:srgbClr val="00B050"/>
              </a:buClr>
              <a:buSzPct val="75000"/>
              <a:buNone/>
            </a:pPr>
            <a:r>
              <a:rPr lang="en-US" sz="1680" b="1" dirty="0" smtClean="0">
                <a:solidFill>
                  <a:srgbClr val="FF0000"/>
                </a:solidFill>
              </a:rPr>
              <a:t>Task 15 </a:t>
            </a:r>
            <a:r>
              <a:rPr lang="en-US" sz="1680" dirty="0" smtClean="0">
                <a:solidFill>
                  <a:srgbClr val="FF0000"/>
                </a:solidFill>
              </a:rPr>
              <a:t>– Using the Spreadsheet create information based on Geographic mapping and explain how this level of analysis can influence results.</a:t>
            </a:r>
          </a:p>
          <a:p>
            <a:pPr marL="342900" indent="-342900">
              <a:spcAft>
                <a:spcPts val="0"/>
              </a:spcAft>
              <a:buClr>
                <a:srgbClr val="00B050"/>
              </a:buClr>
              <a:buSzPct val="75000"/>
              <a:buFont typeface="+mj-lt"/>
              <a:buAutoNum type="arabicPeriod"/>
            </a:pPr>
            <a:r>
              <a:rPr lang="en-US" sz="1680" dirty="0" smtClean="0"/>
              <a:t>Create a table that counts the number of C grade results by teacher.</a:t>
            </a:r>
          </a:p>
          <a:p>
            <a:pPr marL="342900" indent="-342900">
              <a:spcAft>
                <a:spcPts val="0"/>
              </a:spcAft>
              <a:buClr>
                <a:srgbClr val="00B050"/>
              </a:buClr>
              <a:buSzPct val="75000"/>
              <a:buFont typeface="+mj-lt"/>
              <a:buAutoNum type="arabicPeriod"/>
            </a:pPr>
            <a:r>
              <a:rPr lang="en-US" sz="1680" dirty="0" smtClean="0"/>
              <a:t>Create a chart of this information.</a:t>
            </a:r>
          </a:p>
          <a:p>
            <a:pPr marL="342900" indent="-342900">
              <a:spcAft>
                <a:spcPts val="0"/>
              </a:spcAft>
              <a:buClr>
                <a:srgbClr val="00B050"/>
              </a:buClr>
              <a:buSzPct val="75000"/>
              <a:buFont typeface="+mj-lt"/>
              <a:buAutoNum type="arabicPeriod"/>
            </a:pPr>
            <a:r>
              <a:rPr lang="en-US" sz="1680" dirty="0" smtClean="0"/>
              <a:t>Create a table that </a:t>
            </a:r>
            <a:r>
              <a:rPr lang="en-US" sz="1680" dirty="0"/>
              <a:t>counts the number of C grade results by </a:t>
            </a:r>
            <a:r>
              <a:rPr lang="en-US" sz="1680" dirty="0" smtClean="0"/>
              <a:t>teacher from any individual primary school of your choice.</a:t>
            </a:r>
          </a:p>
          <a:p>
            <a:pPr marL="342900" indent="-342900">
              <a:spcAft>
                <a:spcPts val="0"/>
              </a:spcAft>
              <a:buClr>
                <a:srgbClr val="00B050"/>
              </a:buClr>
              <a:buSzPct val="75000"/>
              <a:buFont typeface="+mj-lt"/>
              <a:buAutoNum type="arabicPeriod"/>
            </a:pPr>
            <a:r>
              <a:rPr lang="en-US" sz="1680" dirty="0"/>
              <a:t>Create a chart of this information</a:t>
            </a:r>
            <a:r>
              <a:rPr lang="en-US" sz="1680" dirty="0" smtClean="0"/>
              <a:t>.</a:t>
            </a:r>
          </a:p>
          <a:p>
            <a:pPr marL="342900" indent="-342900">
              <a:spcAft>
                <a:spcPts val="0"/>
              </a:spcAft>
              <a:buClr>
                <a:srgbClr val="00B050"/>
              </a:buClr>
              <a:buSzPct val="75000"/>
              <a:buFont typeface="+mj-lt"/>
              <a:buAutoNum type="arabicPeriod"/>
            </a:pPr>
            <a:r>
              <a:rPr lang="en-US" sz="1680" dirty="0" smtClean="0"/>
              <a:t>Create</a:t>
            </a:r>
            <a:r>
              <a:rPr lang="en-US" sz="1680" dirty="0"/>
              <a:t> a table that counts the number of C grade results by teacher from any individual primary </a:t>
            </a:r>
            <a:r>
              <a:rPr lang="en-US" sz="1680" dirty="0" smtClean="0"/>
              <a:t>school, that lives in the NN16 postcode area.</a:t>
            </a:r>
          </a:p>
          <a:p>
            <a:pPr marL="342900" indent="-342900">
              <a:spcAft>
                <a:spcPts val="0"/>
              </a:spcAft>
              <a:buClr>
                <a:srgbClr val="00B050"/>
              </a:buClr>
              <a:buSzPct val="75000"/>
              <a:buFont typeface="+mj-lt"/>
              <a:buAutoNum type="arabicPeriod"/>
            </a:pPr>
            <a:r>
              <a:rPr lang="en-US" sz="1680" dirty="0" smtClean="0"/>
              <a:t>Create </a:t>
            </a:r>
            <a:r>
              <a:rPr lang="en-US" sz="1680" dirty="0"/>
              <a:t>a chart of this information</a:t>
            </a:r>
            <a:r>
              <a:rPr lang="en-US" sz="1680" dirty="0" smtClean="0"/>
              <a:t>.</a:t>
            </a:r>
          </a:p>
          <a:p>
            <a:pPr marL="342900" indent="-342900">
              <a:spcAft>
                <a:spcPts val="0"/>
              </a:spcAft>
              <a:buClr>
                <a:srgbClr val="00B050"/>
              </a:buClr>
              <a:buSzPct val="75000"/>
              <a:buFont typeface="+mj-lt"/>
              <a:buAutoNum type="arabicPeriod"/>
            </a:pPr>
            <a:r>
              <a:rPr lang="en-US" sz="1680" dirty="0"/>
              <a:t>Create a table that counts the number of C grade results by teacher from any individual primary school, that lives in the NN16 postcode </a:t>
            </a:r>
            <a:r>
              <a:rPr lang="en-US" sz="1680" dirty="0" smtClean="0"/>
              <a:t>area from Single or Divorced parents.</a:t>
            </a:r>
          </a:p>
          <a:p>
            <a:pPr marL="342900" indent="-342900">
              <a:spcAft>
                <a:spcPts val="0"/>
              </a:spcAft>
              <a:buClr>
                <a:srgbClr val="00B050"/>
              </a:buClr>
              <a:buSzPct val="75000"/>
              <a:buFont typeface="+mj-lt"/>
              <a:buAutoNum type="arabicPeriod"/>
            </a:pPr>
            <a:r>
              <a:rPr lang="en-US" sz="1680" dirty="0" smtClean="0"/>
              <a:t>Create </a:t>
            </a:r>
            <a:r>
              <a:rPr lang="en-US" sz="1680" dirty="0"/>
              <a:t>a chart of this information</a:t>
            </a:r>
            <a:r>
              <a:rPr lang="en-US" sz="1680" dirty="0" smtClean="0"/>
              <a:t>.</a:t>
            </a:r>
          </a:p>
          <a:p>
            <a:pPr marL="342900" indent="-342900">
              <a:spcAft>
                <a:spcPts val="0"/>
              </a:spcAft>
              <a:buClr>
                <a:srgbClr val="00B050"/>
              </a:buClr>
              <a:buSzPct val="75000"/>
              <a:buFont typeface="+mj-lt"/>
              <a:buAutoNum type="arabicPeriod"/>
            </a:pPr>
            <a:r>
              <a:rPr lang="en-US" sz="1680" dirty="0" smtClean="0"/>
              <a:t>In your presentation layer all four charts in a Geographic information mapped system and explain the correlation of results.</a:t>
            </a:r>
          </a:p>
          <a:p>
            <a:pPr marL="342900" indent="-342900">
              <a:spcAft>
                <a:spcPts val="0"/>
              </a:spcAft>
              <a:buClr>
                <a:srgbClr val="00B050"/>
              </a:buClr>
              <a:buSzPct val="75000"/>
              <a:buFont typeface="+mj-lt"/>
              <a:buAutoNum type="arabicPeriod"/>
            </a:pPr>
            <a:r>
              <a:rPr lang="en-US" sz="1680" dirty="0" smtClean="0"/>
              <a:t>On a separate slide explain how geographical mapping is limited within Excel and Access, the style of information makes it less relevant and demonstrate with examples how other information can be better mapped.</a:t>
            </a:r>
          </a:p>
        </p:txBody>
      </p:sp>
      <p:sp>
        <p:nvSpPr>
          <p:cNvPr id="6" name="Title 1"/>
          <p:cNvSpPr>
            <a:spLocks noGrp="1"/>
          </p:cNvSpPr>
          <p:nvPr>
            <p:ph type="title"/>
          </p:nvPr>
        </p:nvSpPr>
        <p:spPr>
          <a:xfrm>
            <a:off x="35496" y="44624"/>
            <a:ext cx="8928992" cy="576064"/>
          </a:xfrm>
        </p:spPr>
        <p:txBody>
          <a:bodyPr>
            <a:noAutofit/>
          </a:bodyPr>
          <a:lstStyle/>
          <a:p>
            <a:r>
              <a:rPr lang="en-US" sz="2130" dirty="0" smtClean="0"/>
              <a:t>3.5 </a:t>
            </a:r>
            <a:r>
              <a:rPr lang="en-US" sz="2130" dirty="0"/>
              <a:t>– </a:t>
            </a:r>
            <a:r>
              <a:rPr lang="en-GB" sz="2130" dirty="0"/>
              <a:t>Data analysis </a:t>
            </a:r>
            <a:r>
              <a:rPr lang="en-GB" sz="2130" dirty="0" smtClean="0"/>
              <a:t>tools - </a:t>
            </a:r>
            <a:r>
              <a:rPr lang="en-US" sz="2130" dirty="0"/>
              <a:t>Geographic information system/location </a:t>
            </a:r>
            <a:r>
              <a:rPr lang="en-US" sz="2130" dirty="0" smtClean="0"/>
              <a:t>mapping</a:t>
            </a:r>
            <a:endParaRPr lang="en-GB" sz="2130" b="0" dirty="0"/>
          </a:p>
        </p:txBody>
      </p:sp>
      <p:pic>
        <p:nvPicPr>
          <p:cNvPr id="3074"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052514"/>
            <a:ext cx="2088232" cy="16705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original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8900" t="13325" r="21252" b="8276"/>
          <a:stretch/>
        </p:blipFill>
        <p:spPr bwMode="auto">
          <a:xfrm>
            <a:off x="6732240" y="2889572"/>
            <a:ext cx="2088232" cy="20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7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3.6 - </a:t>
            </a:r>
            <a:r>
              <a:rPr lang="en-GB" dirty="0"/>
              <a:t>Information </a:t>
            </a:r>
            <a:r>
              <a:rPr lang="en-GB" dirty="0" smtClean="0"/>
              <a:t>System Structure </a:t>
            </a:r>
            <a:r>
              <a:rPr lang="en-GB" b="0" dirty="0"/>
              <a:t>	</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6768752" cy="5262979"/>
          </a:xfrm>
          <a:prstGeom prst="rect">
            <a:avLst/>
          </a:prstGeom>
        </p:spPr>
        <p:txBody>
          <a:bodyPr wrap="square">
            <a:spAutoFit/>
          </a:bodyPr>
          <a:lstStyle/>
          <a:p>
            <a:pPr marL="342900" indent="-342900">
              <a:buClr>
                <a:srgbClr val="00B050"/>
              </a:buClr>
              <a:buSzPct val="75000"/>
              <a:buFont typeface="Wingdings 3" panose="05040102010807070707" pitchFamily="18" charset="2"/>
              <a:buChar char="u"/>
            </a:pPr>
            <a:r>
              <a:rPr lang="en-US" sz="2100" dirty="0" smtClean="0"/>
              <a:t>An information </a:t>
            </a:r>
            <a:r>
              <a:rPr lang="en-US" sz="2100" dirty="0"/>
              <a:t>system collects data, processes data, stores data, analyses data and shares the </a:t>
            </a:r>
            <a:r>
              <a:rPr lang="en-US" sz="2100" dirty="0" smtClean="0"/>
              <a:t>information generated </a:t>
            </a:r>
            <a:r>
              <a:rPr lang="en-US" sz="2100" dirty="0"/>
              <a:t>with decision </a:t>
            </a:r>
            <a:r>
              <a:rPr lang="en-US" sz="2100" dirty="0" smtClean="0"/>
              <a:t>makers.</a:t>
            </a:r>
          </a:p>
          <a:p>
            <a:pPr>
              <a:buClr>
                <a:srgbClr val="00B050"/>
              </a:buClr>
              <a:buSzPct val="75000"/>
            </a:pPr>
            <a:r>
              <a:rPr lang="en-US" sz="2100" b="1" dirty="0" smtClean="0">
                <a:solidFill>
                  <a:srgbClr val="FF0000"/>
                </a:solidFill>
              </a:rPr>
              <a:t>Task 16 </a:t>
            </a:r>
            <a:r>
              <a:rPr lang="en-US" sz="2100" dirty="0" smtClean="0">
                <a:solidFill>
                  <a:srgbClr val="FF0000"/>
                </a:solidFill>
              </a:rPr>
              <a:t>- Research two examples </a:t>
            </a:r>
            <a:r>
              <a:rPr lang="en-US" sz="2100" dirty="0">
                <a:solidFill>
                  <a:srgbClr val="FF0000"/>
                </a:solidFill>
              </a:rPr>
              <a:t>of information systems and </a:t>
            </a:r>
            <a:r>
              <a:rPr lang="en-US" sz="2100" dirty="0" smtClean="0">
                <a:solidFill>
                  <a:srgbClr val="FF0000"/>
                </a:solidFill>
              </a:rPr>
              <a:t>identify </a:t>
            </a:r>
            <a:r>
              <a:rPr lang="en-US" sz="2100" dirty="0">
                <a:solidFill>
                  <a:srgbClr val="FF0000"/>
                </a:solidFill>
              </a:rPr>
              <a:t>the data collected, the data processed, the data stored, the data analysed and the information shared</a:t>
            </a:r>
            <a:r>
              <a:rPr lang="en-US" sz="2100" dirty="0" smtClean="0">
                <a:solidFill>
                  <a:srgbClr val="FF0000"/>
                </a:solidFill>
              </a:rPr>
              <a:t>.</a:t>
            </a:r>
            <a:endParaRPr lang="en-US" sz="2100" dirty="0">
              <a:solidFill>
                <a:srgbClr val="FF0000"/>
              </a:solidFill>
            </a:endParaRPr>
          </a:p>
          <a:p>
            <a:pPr marL="342900" indent="-342900">
              <a:buClr>
                <a:srgbClr val="00B050"/>
              </a:buClr>
              <a:buSzPct val="75000"/>
              <a:buFont typeface="Wingdings 3" panose="05040102010807070707" pitchFamily="18" charset="2"/>
              <a:buChar char="u"/>
            </a:pPr>
            <a:r>
              <a:rPr lang="en-US" sz="2100" dirty="0" smtClean="0"/>
              <a:t>Below is an example of how an Information System Structure is laid out.</a:t>
            </a:r>
          </a:p>
          <a:p>
            <a:pPr marL="342900" indent="-342900">
              <a:buClr>
                <a:srgbClr val="00B050"/>
              </a:buClr>
              <a:buSzPct val="75000"/>
              <a:buFont typeface="Wingdings 3" panose="05040102010807070707" pitchFamily="18" charset="2"/>
              <a:buChar char="u"/>
            </a:pPr>
            <a:r>
              <a:rPr lang="en-US" sz="2100" dirty="0" smtClean="0"/>
              <a:t>Examples include:</a:t>
            </a:r>
          </a:p>
          <a:p>
            <a:pPr marL="635000" indent="-292100">
              <a:buClr>
                <a:srgbClr val="00B050"/>
              </a:buClr>
              <a:buSzPct val="75000"/>
              <a:buFont typeface="+mj-lt"/>
              <a:buAutoNum type="arabicPeriod"/>
            </a:pPr>
            <a:r>
              <a:rPr lang="en-GB" sz="2100" dirty="0"/>
              <a:t>Transaction Processing Systems</a:t>
            </a:r>
          </a:p>
          <a:p>
            <a:pPr marL="635000" indent="-292100">
              <a:buClr>
                <a:srgbClr val="00B050"/>
              </a:buClr>
              <a:buSzPct val="75000"/>
              <a:buFont typeface="+mj-lt"/>
              <a:buAutoNum type="arabicPeriod"/>
            </a:pPr>
            <a:r>
              <a:rPr lang="en-GB" sz="2100" dirty="0"/>
              <a:t>Management Information Systems</a:t>
            </a:r>
          </a:p>
          <a:p>
            <a:pPr marL="635000" indent="-292100">
              <a:buClr>
                <a:srgbClr val="00B050"/>
              </a:buClr>
              <a:buSzPct val="75000"/>
              <a:buFont typeface="+mj-lt"/>
              <a:buAutoNum type="arabicPeriod"/>
            </a:pPr>
            <a:r>
              <a:rPr lang="en-GB" sz="2100" dirty="0"/>
              <a:t>Decision Support Systems</a:t>
            </a:r>
          </a:p>
          <a:p>
            <a:pPr marL="635000" indent="-292100">
              <a:buClr>
                <a:srgbClr val="00B050"/>
              </a:buClr>
              <a:buSzPct val="75000"/>
              <a:buFont typeface="+mj-lt"/>
              <a:buAutoNum type="arabicPeriod"/>
            </a:pPr>
            <a:r>
              <a:rPr lang="en-GB" sz="2100" dirty="0"/>
              <a:t>Executive Information Systems</a:t>
            </a:r>
          </a:p>
          <a:p>
            <a:pPr marL="342900" indent="-342900">
              <a:buClr>
                <a:srgbClr val="00B050"/>
              </a:buClr>
              <a:buSzPct val="75000"/>
              <a:buFont typeface="Wingdings 3" panose="05040102010807070707" pitchFamily="18" charset="2"/>
              <a:buChar char="u"/>
            </a:pPr>
            <a:r>
              <a:rPr lang="en-US" sz="2100" dirty="0" smtClean="0"/>
              <a:t>Click </a:t>
            </a:r>
            <a:r>
              <a:rPr lang="en-US" sz="2100" dirty="0" smtClean="0">
                <a:hlinkClick r:id="rId5"/>
              </a:rPr>
              <a:t>here </a:t>
            </a:r>
            <a:r>
              <a:rPr lang="en-US" sz="2100" dirty="0" smtClean="0"/>
              <a:t>for an explanation </a:t>
            </a:r>
            <a:br>
              <a:rPr lang="en-US" sz="2100" dirty="0" smtClean="0"/>
            </a:br>
            <a:r>
              <a:rPr lang="en-US" sz="2100" dirty="0" smtClean="0"/>
              <a:t>of each.</a:t>
            </a:r>
          </a:p>
        </p:txBody>
      </p:sp>
      <p:pic>
        <p:nvPicPr>
          <p:cNvPr id="33794" name="Picture 2" descr="See original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4496"/>
          <a:stretch/>
        </p:blipFill>
        <p:spPr bwMode="auto">
          <a:xfrm>
            <a:off x="4067944" y="4149080"/>
            <a:ext cx="2952328" cy="244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49724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3.6 - </a:t>
            </a:r>
            <a:r>
              <a:rPr lang="en-GB" dirty="0"/>
              <a:t>Information </a:t>
            </a:r>
            <a:r>
              <a:rPr lang="en-GB" dirty="0" smtClean="0"/>
              <a:t>System Structure </a:t>
            </a:r>
            <a:r>
              <a:rPr lang="en-GB" b="0" dirty="0"/>
              <a:t>	</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6768752" cy="5647700"/>
          </a:xfrm>
          <a:prstGeom prst="rect">
            <a:avLst/>
          </a:prstGeom>
        </p:spPr>
        <p:txBody>
          <a:bodyPr wrap="square">
            <a:spAutoFit/>
          </a:bodyPr>
          <a:lstStyle/>
          <a:p>
            <a:pPr marL="342900" indent="-342900">
              <a:buClr>
                <a:srgbClr val="00B050"/>
              </a:buClr>
              <a:buSzPct val="75000"/>
              <a:buFont typeface="Wingdings 3" panose="05040102010807070707" pitchFamily="18" charset="2"/>
              <a:buChar char="u"/>
            </a:pPr>
            <a:r>
              <a:rPr lang="en-US" sz="1900" dirty="0" smtClean="0"/>
              <a:t>For all Information Systems there are two methods of gaining and processing information. These are called Open or Closed systems.</a:t>
            </a:r>
          </a:p>
          <a:p>
            <a:pPr>
              <a:buClr>
                <a:srgbClr val="00B050"/>
              </a:buClr>
              <a:buSzPct val="75000"/>
            </a:pPr>
            <a:r>
              <a:rPr lang="en-US" sz="1900" b="1" dirty="0" smtClean="0"/>
              <a:t>Open System:</a:t>
            </a:r>
          </a:p>
          <a:p>
            <a:pPr marL="342900" indent="-342900">
              <a:buClr>
                <a:srgbClr val="00B050"/>
              </a:buClr>
              <a:buSzPct val="75000"/>
              <a:buFont typeface="Wingdings 3" panose="05040102010807070707" pitchFamily="18" charset="2"/>
              <a:buChar char="u"/>
            </a:pPr>
            <a:r>
              <a:rPr lang="en-US" sz="1900" dirty="0"/>
              <a:t>An Open </a:t>
            </a:r>
            <a:r>
              <a:rPr lang="en-US" sz="1900" dirty="0" smtClean="0"/>
              <a:t>Information </a:t>
            </a:r>
            <a:r>
              <a:rPr lang="en-US" sz="1900" dirty="0"/>
              <a:t>System </a:t>
            </a:r>
            <a:r>
              <a:rPr lang="en-US" sz="1900" dirty="0" smtClean="0"/>
              <a:t>is </a:t>
            </a:r>
            <a:r>
              <a:rPr lang="en-US" sz="1900" dirty="0"/>
              <a:t>an archive, consisting of an </a:t>
            </a:r>
            <a:r>
              <a:rPr lang="en-US" sz="1900" dirty="0" smtClean="0"/>
              <a:t>organisation </a:t>
            </a:r>
            <a:r>
              <a:rPr lang="en-US" sz="1900" dirty="0"/>
              <a:t>of </a:t>
            </a:r>
            <a:r>
              <a:rPr lang="en-US" sz="1900" dirty="0" smtClean="0"/>
              <a:t>data </a:t>
            </a:r>
            <a:r>
              <a:rPr lang="en-US" sz="1900" dirty="0"/>
              <a:t>and </a:t>
            </a:r>
            <a:r>
              <a:rPr lang="en-US" sz="1900" dirty="0" smtClean="0"/>
              <a:t>systems.</a:t>
            </a:r>
            <a:endParaRPr lang="en-US" sz="1900" dirty="0"/>
          </a:p>
          <a:p>
            <a:pPr marL="342900" indent="-342900">
              <a:buClr>
                <a:srgbClr val="00B050"/>
              </a:buClr>
              <a:buSzPct val="75000"/>
              <a:buFont typeface="Wingdings 3" panose="05040102010807070707" pitchFamily="18" charset="2"/>
              <a:buChar char="u"/>
            </a:pPr>
            <a:r>
              <a:rPr lang="en-US" sz="1900" dirty="0"/>
              <a:t>An open system is one that interacts with its environment and thus exchanges information, material, or energy with the environment, including random and undefined inputs. Open systems are adaptive in nature as they tend to react with the environment in such a way organizing', in the sense that they change their continued existence</a:t>
            </a:r>
            <a:r>
              <a:rPr lang="en-US" sz="1900" dirty="0" smtClean="0"/>
              <a:t>.</a:t>
            </a:r>
            <a:endParaRPr lang="en-US" sz="1900" dirty="0"/>
          </a:p>
          <a:p>
            <a:pPr marL="342900" indent="-342900">
              <a:buClr>
                <a:srgbClr val="00B050"/>
              </a:buClr>
              <a:buSzPct val="75000"/>
              <a:buFont typeface="Wingdings 3" panose="05040102010807070707" pitchFamily="18" charset="2"/>
              <a:buChar char="u"/>
            </a:pPr>
            <a:r>
              <a:rPr lang="en-US" sz="1900" dirty="0"/>
              <a:t>Such systems are ‘self organizing’, because they change their organization in response to changing conditions. A closed system is one, which doesn’t interact with its environment. Such systems, in business world, are rare. Thus the systems that are relatively isolated from the environment but not completely closed are termed closed systems.</a:t>
            </a:r>
            <a:endParaRPr lang="en-US" sz="1900" dirty="0" smtClean="0"/>
          </a:p>
        </p:txBody>
      </p:sp>
    </p:spTree>
    <p:extLst>
      <p:ext uri="{BB962C8B-B14F-4D97-AF65-F5344CB8AC3E}">
        <p14:creationId xmlns:p14="http://schemas.microsoft.com/office/powerpoint/2010/main" val="2710914844"/>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sz="3800" dirty="0" smtClean="0"/>
              <a:t>3.6 - </a:t>
            </a:r>
            <a:r>
              <a:rPr lang="en-GB" sz="3800" dirty="0"/>
              <a:t>Information </a:t>
            </a:r>
            <a:r>
              <a:rPr lang="en-GB" sz="3800" dirty="0" smtClean="0"/>
              <a:t>System Structure - Open</a:t>
            </a:r>
            <a:endParaRPr lang="en-US" sz="3800" b="0" dirty="0"/>
          </a:p>
        </p:txBody>
      </p:sp>
      <p:pic>
        <p:nvPicPr>
          <p:cNvPr id="2" name="Picture 1"/>
          <p:cNvPicPr>
            <a:picLocks noChangeAspect="1"/>
          </p:cNvPicPr>
          <p:nvPr/>
        </p:nvPicPr>
        <p:blipFill rotWithShape="1">
          <a:blip r:embed="rId3"/>
          <a:srcRect l="16795" t="15547" r="20114" b="5703"/>
          <a:stretch/>
        </p:blipFill>
        <p:spPr>
          <a:xfrm>
            <a:off x="251520" y="1080120"/>
            <a:ext cx="8568952" cy="5589240"/>
          </a:xfrm>
          <a:prstGeom prst="rect">
            <a:avLst/>
          </a:prstGeom>
        </p:spPr>
      </p:pic>
    </p:spTree>
    <p:extLst>
      <p:ext uri="{BB962C8B-B14F-4D97-AF65-F5344CB8AC3E}">
        <p14:creationId xmlns:p14="http://schemas.microsoft.com/office/powerpoint/2010/main" val="100927089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z="3600" b="1" dirty="0" smtClean="0"/>
              <a:t>Assignment Scenario</a:t>
            </a:r>
          </a:p>
        </p:txBody>
      </p:sp>
      <p:sp>
        <p:nvSpPr>
          <p:cNvPr id="2" name="Rectangle 1"/>
          <p:cNvSpPr/>
          <p:nvPr/>
        </p:nvSpPr>
        <p:spPr>
          <a:xfrm>
            <a:off x="251520" y="1052736"/>
            <a:ext cx="8568952" cy="5376857"/>
          </a:xfrm>
          <a:prstGeom prst="rect">
            <a:avLst/>
          </a:prstGeom>
        </p:spPr>
        <p:txBody>
          <a:bodyPr wrap="square">
            <a:spAutoFit/>
          </a:bodyPr>
          <a:lstStyle/>
          <a:p>
            <a:pPr marL="395288" indent="-395288">
              <a:buClr>
                <a:srgbClr val="00B050"/>
              </a:buClr>
              <a:buFont typeface="Wingdings 3" panose="05040102010807070707" pitchFamily="18" charset="2"/>
              <a:buChar char=""/>
            </a:pPr>
            <a:r>
              <a:rPr lang="en-GB" sz="2040" dirty="0">
                <a:latin typeface="Arial" panose="020B0604020202020204" pitchFamily="34" charset="0"/>
                <a:cs typeface="Arial" panose="020B0604020202020204" pitchFamily="34" charset="0"/>
              </a:rPr>
              <a:t>There are </a:t>
            </a:r>
            <a:r>
              <a:rPr lang="en-GB" sz="2040" b="1" dirty="0" smtClean="0">
                <a:latin typeface="Arial" panose="020B0604020202020204" pitchFamily="34" charset="0"/>
                <a:cs typeface="Arial" panose="020B0604020202020204" pitchFamily="34" charset="0"/>
              </a:rPr>
              <a:t>6</a:t>
            </a:r>
            <a:r>
              <a:rPr lang="en-GB" sz="2040" dirty="0" smtClean="0">
                <a:latin typeface="Arial" panose="020B0604020202020204" pitchFamily="34" charset="0"/>
                <a:cs typeface="Arial" panose="020B0604020202020204" pitchFamily="34" charset="0"/>
              </a:rPr>
              <a:t> sections to this Theory Unit, each of which will give you a basic </a:t>
            </a:r>
            <a:r>
              <a:rPr lang="en-GB" sz="2040" dirty="0">
                <a:latin typeface="Arial" panose="020B0604020202020204" pitchFamily="34" charset="0"/>
                <a:cs typeface="Arial" panose="020B0604020202020204" pitchFamily="34" charset="0"/>
              </a:rPr>
              <a:t>understanding and practice at possible exam questions. It will involve gaining knowledge towards the answers.</a:t>
            </a:r>
          </a:p>
          <a:p>
            <a:pPr marL="395288" indent="-395288">
              <a:buClr>
                <a:srgbClr val="00B050"/>
              </a:buClr>
              <a:buFont typeface="Wingdings 3" panose="05040102010807070707" pitchFamily="18" charset="2"/>
              <a:buChar char=""/>
            </a:pPr>
            <a:r>
              <a:rPr lang="en-GB" sz="2040" dirty="0">
                <a:latin typeface="Arial" panose="020B0604020202020204" pitchFamily="34" charset="0"/>
                <a:cs typeface="Arial" panose="020B0604020202020204" pitchFamily="34" charset="0"/>
              </a:rPr>
              <a:t>This is not a wrote learning course, you will need to understand the basics of ICT in order to adapt your knowledge towards companies and their needs. </a:t>
            </a:r>
            <a:r>
              <a:rPr lang="en-GB" sz="2040" dirty="0" smtClean="0">
                <a:latin typeface="Arial" panose="020B0604020202020204" pitchFamily="34" charset="0"/>
                <a:cs typeface="Arial" panose="020B0604020202020204" pitchFamily="34" charset="0"/>
              </a:rPr>
              <a:t>For </a:t>
            </a:r>
            <a:r>
              <a:rPr lang="en-GB" sz="2040" b="1" dirty="0" smtClean="0">
                <a:latin typeface="Arial" panose="020B0604020202020204" pitchFamily="34" charset="0"/>
                <a:cs typeface="Arial" panose="020B0604020202020204" pitchFamily="34" charset="0"/>
              </a:rPr>
              <a:t>LO3</a:t>
            </a:r>
            <a:r>
              <a:rPr lang="en-GB" sz="2040" dirty="0" smtClean="0">
                <a:latin typeface="Arial" panose="020B0604020202020204" pitchFamily="34" charset="0"/>
                <a:cs typeface="Arial" panose="020B0604020202020204" pitchFamily="34" charset="0"/>
              </a:rPr>
              <a:t>, this </a:t>
            </a:r>
            <a:r>
              <a:rPr lang="en-GB" sz="2040" dirty="0">
                <a:latin typeface="Arial" panose="020B0604020202020204" pitchFamily="34" charset="0"/>
                <a:cs typeface="Arial" panose="020B0604020202020204" pitchFamily="34" charset="0"/>
              </a:rPr>
              <a:t>will involve </a:t>
            </a:r>
            <a:r>
              <a:rPr lang="en-GB" sz="2040" dirty="0" smtClean="0">
                <a:latin typeface="Arial" panose="020B0604020202020204" pitchFamily="34" charset="0"/>
                <a:cs typeface="Arial" panose="020B0604020202020204" pitchFamily="34" charset="0"/>
              </a:rPr>
              <a:t>understanding: </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Data versus </a:t>
            </a:r>
            <a:r>
              <a:rPr lang="en-US" sz="2040" dirty="0" smtClean="0">
                <a:latin typeface="Arial" panose="020B0604020202020204" pitchFamily="34" charset="0"/>
                <a:cs typeface="Arial" panose="020B0604020202020204" pitchFamily="34" charset="0"/>
              </a:rPr>
              <a:t>information</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Categories of </a:t>
            </a:r>
            <a:r>
              <a:rPr lang="en-US" sz="2040" dirty="0" smtClean="0">
                <a:latin typeface="Arial" panose="020B0604020202020204" pitchFamily="34" charset="0"/>
                <a:cs typeface="Arial" panose="020B0604020202020204" pitchFamily="34" charset="0"/>
              </a:rPr>
              <a:t>information used </a:t>
            </a:r>
            <a:r>
              <a:rPr lang="en-US" sz="2040" dirty="0">
                <a:latin typeface="Arial" panose="020B0604020202020204" pitchFamily="34" charset="0"/>
                <a:cs typeface="Arial" panose="020B0604020202020204" pitchFamily="34" charset="0"/>
              </a:rPr>
              <a:t>by individuals that </a:t>
            </a:r>
            <a:r>
              <a:rPr lang="en-US" sz="2040" dirty="0" smtClean="0">
                <a:latin typeface="Arial" panose="020B0604020202020204" pitchFamily="34" charset="0"/>
                <a:cs typeface="Arial" panose="020B0604020202020204" pitchFamily="34" charset="0"/>
              </a:rPr>
              <a:t>hold information</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Categories of </a:t>
            </a:r>
            <a:r>
              <a:rPr lang="en-US" sz="2040" dirty="0" smtClean="0">
                <a:latin typeface="Arial" panose="020B0604020202020204" pitchFamily="34" charset="0"/>
                <a:cs typeface="Arial" panose="020B0604020202020204" pitchFamily="34" charset="0"/>
              </a:rPr>
              <a:t>information used </a:t>
            </a:r>
            <a:r>
              <a:rPr lang="en-US" sz="2040" dirty="0">
                <a:latin typeface="Arial" panose="020B0604020202020204" pitchFamily="34" charset="0"/>
                <a:cs typeface="Arial" panose="020B0604020202020204" pitchFamily="34" charset="0"/>
              </a:rPr>
              <a:t>by organisations </a:t>
            </a:r>
            <a:r>
              <a:rPr lang="en-US" sz="2040" dirty="0" smtClean="0">
                <a:latin typeface="Arial" panose="020B0604020202020204" pitchFamily="34" charset="0"/>
                <a:cs typeface="Arial" panose="020B0604020202020204" pitchFamily="34" charset="0"/>
              </a:rPr>
              <a:t>that hold information</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Stages of data </a:t>
            </a:r>
            <a:r>
              <a:rPr lang="en-US" sz="2040" dirty="0" smtClean="0">
                <a:latin typeface="Arial" panose="020B0604020202020204" pitchFamily="34" charset="0"/>
                <a:cs typeface="Arial" panose="020B0604020202020204" pitchFamily="34" charset="0"/>
              </a:rPr>
              <a:t>analysis</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Data analysis </a:t>
            </a:r>
            <a:r>
              <a:rPr lang="en-US" sz="2040" dirty="0" smtClean="0">
                <a:latin typeface="Arial" panose="020B0604020202020204" pitchFamily="34" charset="0"/>
                <a:cs typeface="Arial" panose="020B0604020202020204" pitchFamily="34" charset="0"/>
              </a:rPr>
              <a:t>tools</a:t>
            </a:r>
          </a:p>
          <a:p>
            <a:pPr marL="793750" indent="-395288">
              <a:buClr>
                <a:srgbClr val="00B050"/>
              </a:buClr>
              <a:buFont typeface="Arial" panose="020B0604020202020204" pitchFamily="34" charset="0"/>
              <a:buChar char="•"/>
            </a:pPr>
            <a:r>
              <a:rPr lang="en-US" sz="2040" dirty="0">
                <a:latin typeface="Arial" panose="020B0604020202020204" pitchFamily="34" charset="0"/>
                <a:cs typeface="Arial" panose="020B0604020202020204" pitchFamily="34" charset="0"/>
              </a:rPr>
              <a:t>Information system </a:t>
            </a:r>
            <a:r>
              <a:rPr lang="en-US" sz="2040" dirty="0" smtClean="0">
                <a:latin typeface="Arial" panose="020B0604020202020204" pitchFamily="34" charset="0"/>
                <a:cs typeface="Arial" panose="020B0604020202020204" pitchFamily="34" charset="0"/>
              </a:rPr>
              <a:t>structure</a:t>
            </a:r>
          </a:p>
          <a:p>
            <a:pPr marL="395288" indent="-395288">
              <a:buClr>
                <a:srgbClr val="00B050"/>
              </a:buClr>
              <a:buFont typeface="Wingdings 3" panose="05040102010807070707" pitchFamily="18" charset="2"/>
              <a:buChar char=""/>
            </a:pPr>
            <a:r>
              <a:rPr lang="en-GB" sz="2040" dirty="0" smtClean="0">
                <a:latin typeface="Arial" panose="020B0604020202020204" pitchFamily="34" charset="0"/>
                <a:cs typeface="Arial" panose="020B0604020202020204" pitchFamily="34" charset="0"/>
              </a:rPr>
              <a:t>In </a:t>
            </a:r>
            <a:r>
              <a:rPr lang="en-GB" sz="2040" dirty="0">
                <a:latin typeface="Arial" panose="020B0604020202020204" pitchFamily="34" charset="0"/>
                <a:cs typeface="Arial" panose="020B0604020202020204" pitchFamily="34" charset="0"/>
              </a:rPr>
              <a:t>the exam you will be given </a:t>
            </a:r>
            <a:r>
              <a:rPr lang="en-GB" sz="2040" dirty="0" smtClean="0">
                <a:latin typeface="Arial" panose="020B0604020202020204" pitchFamily="34" charset="0"/>
                <a:cs typeface="Arial" panose="020B0604020202020204" pitchFamily="34" charset="0"/>
              </a:rPr>
              <a:t>precise </a:t>
            </a:r>
            <a:r>
              <a:rPr lang="en-GB" sz="2040" dirty="0">
                <a:latin typeface="Arial" panose="020B0604020202020204" pitchFamily="34" charset="0"/>
                <a:cs typeface="Arial" panose="020B0604020202020204" pitchFamily="34" charset="0"/>
              </a:rPr>
              <a:t>questions requiring precise answers </a:t>
            </a:r>
            <a:r>
              <a:rPr lang="en-GB" sz="2040" dirty="0" smtClean="0">
                <a:latin typeface="Arial" panose="020B0604020202020204" pitchFamily="34" charset="0"/>
                <a:cs typeface="Arial" panose="020B0604020202020204" pitchFamily="34" charset="0"/>
              </a:rPr>
              <a:t>based on a </a:t>
            </a:r>
            <a:r>
              <a:rPr lang="en-GB" sz="2040" dirty="0">
                <a:latin typeface="Arial" panose="020B0604020202020204" pitchFamily="34" charset="0"/>
                <a:cs typeface="Arial" panose="020B0604020202020204" pitchFamily="34" charset="0"/>
              </a:rPr>
              <a:t>scenario to answers questions from, and adapt your knowledge and use the key terms and named components to give a judgemental answer</a:t>
            </a:r>
            <a:r>
              <a:rPr lang="en-GB" sz="2040" dirty="0" smtClean="0">
                <a:latin typeface="Arial" panose="020B0604020202020204" pitchFamily="34" charset="0"/>
                <a:cs typeface="Arial" panose="020B0604020202020204" pitchFamily="34" charset="0"/>
              </a:rPr>
              <a:t>.</a:t>
            </a:r>
            <a:endParaRPr lang="en-GB" sz="20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789605"/>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3.6 - </a:t>
            </a:r>
            <a:r>
              <a:rPr lang="en-GB" dirty="0"/>
              <a:t>Information </a:t>
            </a:r>
            <a:r>
              <a:rPr lang="en-GB" dirty="0" smtClean="0"/>
              <a:t>System Structure </a:t>
            </a:r>
            <a:r>
              <a:rPr lang="en-GB" b="0" dirty="0"/>
              <a:t>	</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6768752" cy="5747727"/>
          </a:xfrm>
          <a:prstGeom prst="rect">
            <a:avLst/>
          </a:prstGeom>
        </p:spPr>
        <p:txBody>
          <a:bodyPr wrap="square">
            <a:spAutoFit/>
          </a:bodyPr>
          <a:lstStyle/>
          <a:p>
            <a:pPr marL="342900" indent="-342900">
              <a:buClr>
                <a:srgbClr val="00B050"/>
              </a:buClr>
              <a:buSzPct val="75000"/>
              <a:buFont typeface="Wingdings 3" panose="05040102010807070707" pitchFamily="18" charset="2"/>
              <a:buChar char="u"/>
            </a:pPr>
            <a:r>
              <a:rPr lang="en-US" sz="1750" dirty="0" smtClean="0"/>
              <a:t>For all Information Systems there are two methods of gaining and processing information. These are called Open or Closed systems.</a:t>
            </a:r>
          </a:p>
          <a:p>
            <a:pPr>
              <a:buClr>
                <a:srgbClr val="00B050"/>
              </a:buClr>
              <a:buSzPct val="75000"/>
            </a:pPr>
            <a:r>
              <a:rPr lang="en-US" sz="1750" b="1" dirty="0" smtClean="0"/>
              <a:t>Closed System:</a:t>
            </a:r>
          </a:p>
          <a:p>
            <a:pPr marL="342900" indent="-342900">
              <a:buClr>
                <a:srgbClr val="00B050"/>
              </a:buClr>
              <a:buSzPct val="75000"/>
              <a:buFont typeface="Wingdings 3" panose="05040102010807070707" pitchFamily="18" charset="2"/>
              <a:buChar char="u"/>
            </a:pPr>
            <a:r>
              <a:rPr lang="en-US" sz="1750" dirty="0" smtClean="0"/>
              <a:t>A closed system is one that does not change, has no external input or added information to push it forward, This does not mean that the system is better or worse than an open system, programs like SIMS works well for what it is meant to do, has been constructed specifically for education and locks down that information for a universal format that is transferrable to other schools.</a:t>
            </a:r>
          </a:p>
          <a:p>
            <a:pPr>
              <a:buClr>
                <a:srgbClr val="00B050"/>
              </a:buClr>
              <a:buSzPct val="75000"/>
            </a:pPr>
            <a:r>
              <a:rPr lang="en-US" sz="1750" b="1" dirty="0" smtClean="0"/>
              <a:t>Benefits</a:t>
            </a:r>
          </a:p>
          <a:p>
            <a:pPr marL="571500" indent="-228600">
              <a:buClr>
                <a:srgbClr val="00B050"/>
              </a:buClr>
              <a:buSzPct val="75000"/>
              <a:buFont typeface="Arial" panose="020B0604020202020204" pitchFamily="34" charset="0"/>
              <a:buChar char="•"/>
            </a:pPr>
            <a:r>
              <a:rPr lang="en-US" sz="1750" dirty="0" smtClean="0"/>
              <a:t>Closed systems are more protected</a:t>
            </a:r>
          </a:p>
          <a:p>
            <a:pPr marL="571500" indent="-228600">
              <a:buClr>
                <a:srgbClr val="00B050"/>
              </a:buClr>
              <a:buSzPct val="75000"/>
              <a:buFont typeface="Arial" panose="020B0604020202020204" pitchFamily="34" charset="0"/>
              <a:buChar char="•"/>
            </a:pPr>
            <a:r>
              <a:rPr lang="en-US" sz="1750" dirty="0" smtClean="0"/>
              <a:t>Knowledge is transferrable to other locations</a:t>
            </a:r>
          </a:p>
          <a:p>
            <a:pPr marL="571500" indent="-228600">
              <a:buClr>
                <a:srgbClr val="00B050"/>
              </a:buClr>
              <a:buSzPct val="75000"/>
              <a:buFont typeface="Arial" panose="020B0604020202020204" pitchFamily="34" charset="0"/>
              <a:buChar char="•"/>
            </a:pPr>
            <a:r>
              <a:rPr lang="en-US" sz="1750" dirty="0" smtClean="0"/>
              <a:t>Skills learned are transferrable</a:t>
            </a:r>
          </a:p>
          <a:p>
            <a:pPr marL="571500" indent="-228600">
              <a:buClr>
                <a:srgbClr val="00B050"/>
              </a:buClr>
              <a:buSzPct val="75000"/>
              <a:buFont typeface="Arial" panose="020B0604020202020204" pitchFamily="34" charset="0"/>
              <a:buChar char="•"/>
            </a:pPr>
            <a:r>
              <a:rPr lang="en-US" sz="1750" dirty="0" smtClean="0"/>
              <a:t>Change does not happen often unless new scenarios are expected.</a:t>
            </a:r>
          </a:p>
          <a:p>
            <a:pPr marL="342900" indent="-342900">
              <a:buClr>
                <a:srgbClr val="00B050"/>
              </a:buClr>
              <a:buSzPct val="75000"/>
              <a:buFont typeface="Wingdings 3" panose="05040102010807070707" pitchFamily="18" charset="2"/>
              <a:buChar char="u"/>
            </a:pPr>
            <a:r>
              <a:rPr lang="en-US" sz="1750" dirty="0" smtClean="0"/>
              <a:t>At the end of the day </a:t>
            </a:r>
            <a:r>
              <a:rPr lang="en-US" sz="1750" dirty="0"/>
              <a:t>a closed structure is totally independent of any other system; whereas an open system is dependent on inputs from another system and/or another system is dependent upon its output. 	</a:t>
            </a:r>
          </a:p>
        </p:txBody>
      </p:sp>
    </p:spTree>
    <p:extLst>
      <p:ext uri="{BB962C8B-B14F-4D97-AF65-F5344CB8AC3E}">
        <p14:creationId xmlns:p14="http://schemas.microsoft.com/office/powerpoint/2010/main" val="1604593870"/>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3.6 - </a:t>
            </a:r>
            <a:r>
              <a:rPr lang="en-GB" dirty="0"/>
              <a:t>Information </a:t>
            </a:r>
            <a:r>
              <a:rPr lang="en-GB" dirty="0" smtClean="0"/>
              <a:t>System Structure </a:t>
            </a:r>
            <a:r>
              <a:rPr lang="en-GB" b="0" dirty="0"/>
              <a:t>	</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See original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2127" t="3024" r="3375" b="6257"/>
          <a:stretch/>
        </p:blipFill>
        <p:spPr bwMode="auto">
          <a:xfrm>
            <a:off x="3203848" y="4581128"/>
            <a:ext cx="3802022" cy="20367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712" y="1052736"/>
            <a:ext cx="6776559" cy="5632311"/>
          </a:xfrm>
          <a:prstGeom prst="rect">
            <a:avLst/>
          </a:prstGeom>
        </p:spPr>
        <p:txBody>
          <a:bodyPr wrap="square">
            <a:spAutoFit/>
          </a:bodyPr>
          <a:lstStyle/>
          <a:p>
            <a:r>
              <a:rPr lang="en-US" sz="2000" b="1" dirty="0" smtClean="0">
                <a:solidFill>
                  <a:srgbClr val="FF0000"/>
                </a:solidFill>
                <a:latin typeface="Arial" panose="020B0604020202020204" pitchFamily="34" charset="0"/>
                <a:cs typeface="Arial" panose="020B0604020202020204" pitchFamily="34" charset="0"/>
              </a:rPr>
              <a:t>Task 17</a:t>
            </a:r>
            <a:r>
              <a:rPr lang="en-US" sz="2000" dirty="0" smtClean="0">
                <a:solidFill>
                  <a:srgbClr val="FF0000"/>
                </a:solidFill>
                <a:latin typeface="Arial" panose="020B0604020202020204" pitchFamily="34" charset="0"/>
                <a:cs typeface="Arial" panose="020B0604020202020204" pitchFamily="34" charset="0"/>
              </a:rPr>
              <a:t> - Research </a:t>
            </a:r>
            <a:r>
              <a:rPr lang="en-US" sz="2000" dirty="0">
                <a:solidFill>
                  <a:srgbClr val="FF0000"/>
                </a:solidFill>
                <a:latin typeface="Arial" panose="020B0604020202020204" pitchFamily="34" charset="0"/>
                <a:cs typeface="Arial" panose="020B0604020202020204" pitchFamily="34" charset="0"/>
              </a:rPr>
              <a:t>and </a:t>
            </a:r>
            <a:r>
              <a:rPr lang="en-US" sz="2000" dirty="0" smtClean="0">
                <a:solidFill>
                  <a:srgbClr val="FF0000"/>
                </a:solidFill>
                <a:latin typeface="Arial" panose="020B0604020202020204" pitchFamily="34" charset="0"/>
                <a:cs typeface="Arial" panose="020B0604020202020204" pitchFamily="34" charset="0"/>
              </a:rPr>
              <a:t>discuss </a:t>
            </a:r>
            <a:r>
              <a:rPr lang="en-US" sz="2000" dirty="0">
                <a:solidFill>
                  <a:srgbClr val="FF0000"/>
                </a:solidFill>
                <a:latin typeface="Arial" panose="020B0604020202020204" pitchFamily="34" charset="0"/>
                <a:cs typeface="Arial" panose="020B0604020202020204" pitchFamily="34" charset="0"/>
              </a:rPr>
              <a:t>the benefits and limitations of both open and closed information system </a:t>
            </a:r>
            <a:r>
              <a:rPr lang="en-US" sz="2000" dirty="0" smtClean="0">
                <a:solidFill>
                  <a:srgbClr val="FF0000"/>
                </a:solidFill>
                <a:latin typeface="Arial" panose="020B0604020202020204" pitchFamily="34" charset="0"/>
                <a:cs typeface="Arial" panose="020B0604020202020204" pitchFamily="34" charset="0"/>
              </a:rPr>
              <a:t>structures.</a:t>
            </a:r>
          </a:p>
          <a:p>
            <a:pPr marL="285750" indent="-285750">
              <a:buClr>
                <a:srgbClr val="00B050"/>
              </a:buClr>
              <a:buSzPct val="75000"/>
              <a:buFont typeface="Wingdings 3" panose="05040102010807070707" pitchFamily="18" charset="2"/>
              <a:buChar char="u"/>
            </a:pPr>
            <a:r>
              <a:rPr lang="en-US" sz="2000" dirty="0" smtClean="0"/>
              <a:t>The </a:t>
            </a:r>
            <a:r>
              <a:rPr lang="en-US" sz="2000" dirty="0"/>
              <a:t>characteristics of a good information system are similar to the characteristics of good quality information: e.g. reliable, unbiased, valid, relevant and accurate</a:t>
            </a:r>
            <a:r>
              <a:rPr lang="en-US" sz="2000" dirty="0" smtClean="0"/>
              <a:t>.</a:t>
            </a:r>
          </a:p>
          <a:p>
            <a:pPr>
              <a:buClr>
                <a:srgbClr val="00B050"/>
              </a:buClr>
              <a:buSzPct val="75000"/>
            </a:pPr>
            <a:r>
              <a:rPr lang="en-US" sz="2000" b="1" dirty="0">
                <a:solidFill>
                  <a:srgbClr val="FF0000"/>
                </a:solidFill>
                <a:latin typeface="Arial" panose="020B0604020202020204" pitchFamily="34" charset="0"/>
                <a:cs typeface="Arial" panose="020B0604020202020204" pitchFamily="34" charset="0"/>
              </a:rPr>
              <a:t>Task </a:t>
            </a:r>
            <a:r>
              <a:rPr lang="en-US" sz="2000" b="1" dirty="0" smtClean="0">
                <a:solidFill>
                  <a:srgbClr val="FF0000"/>
                </a:solidFill>
                <a:latin typeface="Arial" panose="020B0604020202020204" pitchFamily="34" charset="0"/>
                <a:cs typeface="Arial" panose="020B0604020202020204" pitchFamily="34" charset="0"/>
              </a:rPr>
              <a:t>18</a:t>
            </a:r>
            <a:r>
              <a:rPr lang="en-US" sz="2000" dirty="0" smtClean="0">
                <a:solidFill>
                  <a:srgbClr val="FF0000"/>
                </a:solidFill>
                <a:latin typeface="Arial" panose="020B0604020202020204" pitchFamily="34" charset="0"/>
                <a:cs typeface="Arial" panose="020B0604020202020204" pitchFamily="34" charset="0"/>
              </a:rPr>
              <a:t> – Discuss with examples how a company like a school, hospital or development studio can benefit from a good information system in terms of reliability, bias, validity, relevance and accuracy.</a:t>
            </a:r>
          </a:p>
          <a:p>
            <a:pPr>
              <a:buClr>
                <a:srgbClr val="00B050"/>
              </a:buClr>
              <a:buSzPct val="75000"/>
            </a:pPr>
            <a:r>
              <a:rPr lang="en-US" sz="2000" b="1" dirty="0" smtClean="0">
                <a:solidFill>
                  <a:srgbClr val="FF0000"/>
                </a:solidFill>
                <a:latin typeface="Arial" panose="020B0604020202020204" pitchFamily="34" charset="0"/>
                <a:cs typeface="Arial" panose="020B0604020202020204" pitchFamily="34" charset="0"/>
              </a:rPr>
              <a:t>Task 19</a:t>
            </a:r>
            <a:r>
              <a:rPr lang="en-US" sz="2000" dirty="0" smtClean="0">
                <a:solidFill>
                  <a:srgbClr val="FF0000"/>
                </a:solidFill>
                <a:latin typeface="Arial" panose="020B0604020202020204" pitchFamily="34" charset="0"/>
                <a:cs typeface="Arial" panose="020B0604020202020204" pitchFamily="34" charset="0"/>
              </a:rPr>
              <a:t> – On a school system, describe with examples, the Inputs, Processes </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and Outputs of a range </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of information. Draw one </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of these processes in the </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form of a DFD diagram.</a:t>
            </a:r>
          </a:p>
          <a:p>
            <a:pPr>
              <a:buClr>
                <a:srgbClr val="00B050"/>
              </a:buClr>
              <a:buSzPct val="75000"/>
            </a:pPr>
            <a:r>
              <a:rPr lang="en-US" sz="2000" dirty="0" smtClean="0">
                <a:latin typeface="Arial" panose="020B0604020202020204" pitchFamily="34" charset="0"/>
                <a:cs typeface="Arial" panose="020B0604020202020204" pitchFamily="34" charset="0"/>
              </a:rPr>
              <a:t>Click </a:t>
            </a:r>
            <a:r>
              <a:rPr lang="en-US" sz="2000" dirty="0" smtClean="0">
                <a:latin typeface="Arial" panose="020B0604020202020204" pitchFamily="34" charset="0"/>
                <a:cs typeface="Arial" panose="020B0604020202020204" pitchFamily="34" charset="0"/>
                <a:hlinkClick r:id="rId6" action="ppaction://hlinkpres?slideindex=1&amp;slidetitle="/>
              </a:rPr>
              <a:t>link </a:t>
            </a:r>
            <a:r>
              <a:rPr lang="en-US" sz="2000" dirty="0" smtClean="0">
                <a:latin typeface="Arial" panose="020B0604020202020204" pitchFamily="34" charset="0"/>
                <a:cs typeface="Arial" panose="020B0604020202020204" pitchFamily="34" charset="0"/>
              </a:rPr>
              <a:t>for help on how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 create a DF diagram.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157689"/>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496" y="44624"/>
            <a:ext cx="8856984" cy="50405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2.3 </a:t>
            </a:r>
            <a:r>
              <a:rPr lang="en-GB" sz="3600" dirty="0"/>
              <a:t>– </a:t>
            </a:r>
            <a:r>
              <a:rPr lang="en-GB" sz="3600" dirty="0" smtClean="0"/>
              <a:t>Exam Questions – Specimen Paper</a:t>
            </a:r>
            <a:endParaRPr lang="en-GB" sz="3600" dirty="0"/>
          </a:p>
        </p:txBody>
      </p:sp>
      <p:sp>
        <p:nvSpPr>
          <p:cNvPr id="2" name="Rectangle 1"/>
          <p:cNvSpPr>
            <a:spLocks noChangeArrowheads="1"/>
          </p:cNvSpPr>
          <p:nvPr/>
        </p:nvSpPr>
        <p:spPr bwMode="auto">
          <a:xfrm>
            <a:off x="1259632" y="3959440"/>
            <a:ext cx="65" cy="980496"/>
          </a:xfrm>
          <a:prstGeom prst="rect">
            <a:avLst/>
          </a:prstGeom>
          <a:solidFill>
            <a:srgbClr val="F5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261648"/>
            <a:ext cx="65" cy="98049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51520" y="1052736"/>
            <a:ext cx="8640960" cy="5586145"/>
          </a:xfrm>
          <a:prstGeom prst="rect">
            <a:avLst/>
          </a:prstGeom>
        </p:spPr>
        <p:txBody>
          <a:bodyPr wrap="square">
            <a:spAutoFit/>
          </a:bodyPr>
          <a:lstStyle/>
          <a:p>
            <a:r>
              <a:rPr lang="en-US" dirty="0"/>
              <a:t>3. Data relating to all of the glasses in stock is stored in the database table ‘Jobs’ </a:t>
            </a:r>
            <a:endParaRPr lang="en-US" dirty="0" smtClean="0"/>
          </a:p>
          <a:p>
            <a:r>
              <a:rPr lang="en-US" dirty="0" smtClean="0"/>
              <a:t>(</a:t>
            </a:r>
            <a:r>
              <a:rPr lang="en-US" dirty="0"/>
              <a:t>b) The table contains a wide range of data about the work carried out in the optical workshop. </a:t>
            </a:r>
            <a:r>
              <a:rPr lang="en-US" dirty="0" smtClean="0"/>
              <a:t>Justify </a:t>
            </a:r>
            <a:r>
              <a:rPr lang="en-US" b="1" dirty="0"/>
              <a:t>one </a:t>
            </a:r>
            <a:r>
              <a:rPr lang="en-US" dirty="0"/>
              <a:t>data analysis tool the manager of the optical workshop could use to obtain useful information. </a:t>
            </a:r>
          </a:p>
          <a:p>
            <a:pPr>
              <a:lnSpc>
                <a:spcPts val="2600"/>
              </a:lnSpc>
            </a:pPr>
            <a:r>
              <a:rPr lang="en-GB" dirty="0" smtClean="0"/>
              <a:t>__________________________________________________________________</a:t>
            </a:r>
            <a:endParaRPr lang="en-GB" dirty="0"/>
          </a:p>
          <a:p>
            <a:pPr>
              <a:lnSpc>
                <a:spcPts val="2600"/>
              </a:lnSpc>
            </a:pPr>
            <a:r>
              <a:rPr lang="en-GB"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r>
              <a:rPr lang="en-GB" b="1" dirty="0"/>
              <a:t>[4] </a:t>
            </a:r>
            <a:endParaRPr lang="en-GB" b="1" dirty="0" smtClean="0"/>
          </a:p>
          <a:p>
            <a:endParaRPr lang="en-GB" sz="1100" dirty="0"/>
          </a:p>
          <a:p>
            <a:r>
              <a:rPr lang="en-US" dirty="0"/>
              <a:t>(b) Progress Vision uses data for many different purposes. </a:t>
            </a:r>
            <a:r>
              <a:rPr lang="en-US" dirty="0" smtClean="0"/>
              <a:t>Identify </a:t>
            </a:r>
            <a:r>
              <a:rPr lang="en-US" b="1" dirty="0"/>
              <a:t>two </a:t>
            </a:r>
            <a:r>
              <a:rPr lang="en-US" dirty="0"/>
              <a:t>ways in which Progress Vision could use its data</a:t>
            </a:r>
            <a:r>
              <a:rPr lang="en-US" dirty="0" smtClean="0"/>
              <a:t>.</a:t>
            </a:r>
            <a:endParaRPr lang="en-US" dirty="0"/>
          </a:p>
          <a:p>
            <a:r>
              <a:rPr lang="en-GB" dirty="0"/>
              <a:t>1. ________________________________________________________________</a:t>
            </a:r>
          </a:p>
          <a:p>
            <a:r>
              <a:rPr lang="en-GB" dirty="0"/>
              <a:t>2. ______________________________________________________________[</a:t>
            </a:r>
            <a:r>
              <a:rPr lang="en-GB" b="1" dirty="0"/>
              <a:t>2] </a:t>
            </a:r>
            <a:endParaRPr lang="en-GB" dirty="0"/>
          </a:p>
        </p:txBody>
      </p:sp>
      <p:sp>
        <p:nvSpPr>
          <p:cNvPr id="10" name="TextBox 9">
            <a:hlinkClick r:id="rId3" action="ppaction://hlinkfile"/>
          </p:cNvPr>
          <p:cNvSpPr txBox="1"/>
          <p:nvPr/>
        </p:nvSpPr>
        <p:spPr>
          <a:xfrm>
            <a:off x="8388424" y="5301208"/>
            <a:ext cx="432048" cy="769441"/>
          </a:xfrm>
          <a:prstGeom prst="rect">
            <a:avLst/>
          </a:prstGeom>
          <a:noFill/>
        </p:spPr>
        <p:txBody>
          <a:bodyPr wrap="square" rtlCol="0">
            <a:spAutoFit/>
          </a:bodyPr>
          <a:lstStyle/>
          <a:p>
            <a:r>
              <a:rPr lang="en-US" sz="44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769302494"/>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496" y="44624"/>
            <a:ext cx="8856984" cy="50405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2.3 </a:t>
            </a:r>
            <a:r>
              <a:rPr lang="en-GB" sz="3600" dirty="0"/>
              <a:t>– </a:t>
            </a:r>
            <a:r>
              <a:rPr lang="en-GB" sz="3600" dirty="0" smtClean="0"/>
              <a:t>Exam Questions – Specimen Paper</a:t>
            </a:r>
            <a:endParaRPr lang="en-GB" sz="3600" dirty="0"/>
          </a:p>
        </p:txBody>
      </p:sp>
      <p:sp>
        <p:nvSpPr>
          <p:cNvPr id="2" name="Rectangle 1"/>
          <p:cNvSpPr>
            <a:spLocks noChangeArrowheads="1"/>
          </p:cNvSpPr>
          <p:nvPr/>
        </p:nvSpPr>
        <p:spPr bwMode="auto">
          <a:xfrm>
            <a:off x="1259632" y="3959440"/>
            <a:ext cx="65" cy="980496"/>
          </a:xfrm>
          <a:prstGeom prst="rect">
            <a:avLst/>
          </a:prstGeom>
          <a:solidFill>
            <a:srgbClr val="F5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261648"/>
            <a:ext cx="65" cy="98049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51520" y="1052736"/>
            <a:ext cx="8640960" cy="3693319"/>
          </a:xfrm>
          <a:prstGeom prst="rect">
            <a:avLst/>
          </a:prstGeom>
        </p:spPr>
        <p:txBody>
          <a:bodyPr wrap="square">
            <a:spAutoFit/>
          </a:bodyPr>
          <a:lstStyle/>
          <a:p>
            <a:r>
              <a:rPr lang="en-US" dirty="0"/>
              <a:t>6. An online retailer wants to analyse its sales data. </a:t>
            </a:r>
          </a:p>
          <a:p>
            <a:r>
              <a:rPr lang="en-US" b="1" dirty="0"/>
              <a:t>Table 1 </a:t>
            </a:r>
            <a:r>
              <a:rPr lang="en-US" dirty="0"/>
              <a:t>below shows some of the phases of data analysis.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a:p>
            <a:r>
              <a:rPr lang="en-US" dirty="0"/>
              <a:t>(a) Identify </a:t>
            </a:r>
            <a:r>
              <a:rPr lang="en-US" b="1" dirty="0"/>
              <a:t>one </a:t>
            </a:r>
            <a:r>
              <a:rPr lang="en-US" dirty="0"/>
              <a:t>example of an item that could be used to define the scope in phase 2. </a:t>
            </a:r>
          </a:p>
          <a:p>
            <a:r>
              <a:rPr lang="en-GB" dirty="0" smtClean="0"/>
              <a:t>_______________________________________________________________ </a:t>
            </a:r>
            <a:r>
              <a:rPr lang="en-GB" b="1" dirty="0" smtClean="0"/>
              <a:t>[</a:t>
            </a:r>
            <a:r>
              <a:rPr lang="en-GB" b="1" dirty="0"/>
              <a:t>1] </a:t>
            </a:r>
            <a:endParaRPr lang="en-GB" dirty="0"/>
          </a:p>
        </p:txBody>
      </p:sp>
      <p:pic>
        <p:nvPicPr>
          <p:cNvPr id="4" name="Picture 3"/>
          <p:cNvPicPr>
            <a:picLocks noChangeAspect="1"/>
          </p:cNvPicPr>
          <p:nvPr/>
        </p:nvPicPr>
        <p:blipFill rotWithShape="1">
          <a:blip r:embed="rId3"/>
          <a:srcRect l="22329" t="31308" r="14580" b="42731"/>
          <a:stretch/>
        </p:blipFill>
        <p:spPr>
          <a:xfrm>
            <a:off x="1979712" y="1700808"/>
            <a:ext cx="4680520" cy="2052860"/>
          </a:xfrm>
          <a:prstGeom prst="rect">
            <a:avLst/>
          </a:prstGeom>
        </p:spPr>
      </p:pic>
      <p:sp>
        <p:nvSpPr>
          <p:cNvPr id="10" name="TextBox 9">
            <a:hlinkClick r:id="rId4" action="ppaction://hlinkfile"/>
          </p:cNvPr>
          <p:cNvSpPr txBox="1"/>
          <p:nvPr/>
        </p:nvSpPr>
        <p:spPr>
          <a:xfrm>
            <a:off x="8460432" y="1052736"/>
            <a:ext cx="432048" cy="769441"/>
          </a:xfrm>
          <a:prstGeom prst="rect">
            <a:avLst/>
          </a:prstGeom>
          <a:noFill/>
        </p:spPr>
        <p:txBody>
          <a:bodyPr wrap="square" rtlCol="0">
            <a:spAutoFit/>
          </a:bodyPr>
          <a:lstStyle/>
          <a:p>
            <a:r>
              <a:rPr lang="en-US" sz="44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527715272"/>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496" y="44624"/>
            <a:ext cx="8856984" cy="50405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2.3 </a:t>
            </a:r>
            <a:r>
              <a:rPr lang="en-GB" sz="3600" dirty="0"/>
              <a:t>– </a:t>
            </a:r>
            <a:r>
              <a:rPr lang="en-GB" sz="3600" dirty="0" smtClean="0"/>
              <a:t>Exam Questions – Specimen Paper</a:t>
            </a:r>
            <a:endParaRPr lang="en-GB" sz="3600" dirty="0"/>
          </a:p>
        </p:txBody>
      </p:sp>
      <p:sp>
        <p:nvSpPr>
          <p:cNvPr id="2" name="Rectangle 1"/>
          <p:cNvSpPr>
            <a:spLocks noChangeArrowheads="1"/>
          </p:cNvSpPr>
          <p:nvPr/>
        </p:nvSpPr>
        <p:spPr bwMode="auto">
          <a:xfrm>
            <a:off x="1259632" y="3959440"/>
            <a:ext cx="65" cy="980496"/>
          </a:xfrm>
          <a:prstGeom prst="rect">
            <a:avLst/>
          </a:prstGeom>
          <a:solidFill>
            <a:srgbClr val="F5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261648"/>
            <a:ext cx="65" cy="98049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51520" y="1052736"/>
            <a:ext cx="8640960" cy="2585323"/>
          </a:xfrm>
          <a:prstGeom prst="rect">
            <a:avLst/>
          </a:prstGeom>
        </p:spPr>
        <p:txBody>
          <a:bodyPr wrap="square">
            <a:spAutoFit/>
          </a:bodyPr>
          <a:lstStyle/>
          <a:p>
            <a:r>
              <a:rPr lang="en-US" dirty="0"/>
              <a:t>8. Organisations use information to carry out financial analysis and modelling. </a:t>
            </a:r>
          </a:p>
          <a:p>
            <a:r>
              <a:rPr lang="en-US" dirty="0"/>
              <a:t>Explain </a:t>
            </a:r>
            <a:r>
              <a:rPr lang="en-US" b="1" dirty="0"/>
              <a:t>one </a:t>
            </a:r>
            <a:r>
              <a:rPr lang="en-US" dirty="0"/>
              <a:t>way in which an organisation could use financial analysis and modelling. </a:t>
            </a:r>
          </a:p>
          <a:p>
            <a:r>
              <a:rPr lang="en-GB" dirty="0" smtClean="0"/>
              <a:t>____________________________________________________________________________________________________________________________________</a:t>
            </a:r>
            <a:endParaRPr lang="en-GB" dirty="0"/>
          </a:p>
          <a:p>
            <a:r>
              <a:rPr lang="en-GB" dirty="0" smtClean="0"/>
              <a:t>__________________________________________________________________</a:t>
            </a:r>
            <a:endParaRPr lang="en-GB" dirty="0"/>
          </a:p>
          <a:p>
            <a:r>
              <a:rPr lang="en-GB" dirty="0" smtClean="0"/>
              <a:t>__________________________________________________________________</a:t>
            </a:r>
            <a:endParaRPr lang="en-GB" dirty="0"/>
          </a:p>
          <a:p>
            <a:r>
              <a:rPr lang="en-GB" dirty="0" smtClean="0"/>
              <a:t>_________________________________________________________________________________________________________________________________ </a:t>
            </a:r>
            <a:r>
              <a:rPr lang="en-GB" b="1" dirty="0" smtClean="0"/>
              <a:t>[</a:t>
            </a:r>
            <a:r>
              <a:rPr lang="en-GB" b="1" dirty="0"/>
              <a:t>3] </a:t>
            </a:r>
            <a:endParaRPr lang="en-GB" dirty="0"/>
          </a:p>
        </p:txBody>
      </p:sp>
      <p:sp>
        <p:nvSpPr>
          <p:cNvPr id="10" name="TextBox 9">
            <a:hlinkClick r:id="rId3" action="ppaction://hlinkfile"/>
          </p:cNvPr>
          <p:cNvSpPr txBox="1"/>
          <p:nvPr/>
        </p:nvSpPr>
        <p:spPr>
          <a:xfrm>
            <a:off x="8460432" y="1052736"/>
            <a:ext cx="432048" cy="769441"/>
          </a:xfrm>
          <a:prstGeom prst="rect">
            <a:avLst/>
          </a:prstGeom>
          <a:noFill/>
        </p:spPr>
        <p:txBody>
          <a:bodyPr wrap="square" rtlCol="0">
            <a:spAutoFit/>
          </a:bodyPr>
          <a:lstStyle/>
          <a:p>
            <a:r>
              <a:rPr lang="en-US" sz="44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256275352"/>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496" y="44624"/>
            <a:ext cx="8856984" cy="50405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2.3 </a:t>
            </a:r>
            <a:r>
              <a:rPr lang="en-GB" sz="3600" dirty="0"/>
              <a:t>– </a:t>
            </a:r>
            <a:r>
              <a:rPr lang="en-GB" sz="3600" dirty="0" smtClean="0"/>
              <a:t>Exam Questions – Specimen Paper</a:t>
            </a:r>
            <a:endParaRPr lang="en-GB" sz="3600" dirty="0"/>
          </a:p>
        </p:txBody>
      </p:sp>
      <p:sp>
        <p:nvSpPr>
          <p:cNvPr id="2" name="Rectangle 1"/>
          <p:cNvSpPr>
            <a:spLocks noChangeArrowheads="1"/>
          </p:cNvSpPr>
          <p:nvPr/>
        </p:nvSpPr>
        <p:spPr bwMode="auto">
          <a:xfrm>
            <a:off x="1259632" y="3959440"/>
            <a:ext cx="65" cy="980496"/>
          </a:xfrm>
          <a:prstGeom prst="rect">
            <a:avLst/>
          </a:prstGeom>
          <a:solidFill>
            <a:srgbClr val="F5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261648"/>
            <a:ext cx="65" cy="98049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51520" y="1052736"/>
            <a:ext cx="8640960" cy="5632311"/>
          </a:xfrm>
          <a:prstGeom prst="rect">
            <a:avLst/>
          </a:prstGeom>
        </p:spPr>
        <p:txBody>
          <a:bodyPr wrap="square">
            <a:spAutoFit/>
          </a:bodyPr>
          <a:lstStyle/>
          <a:p>
            <a:r>
              <a:rPr lang="en-US" dirty="0"/>
              <a:t>9. Here is a data flow diagram showing how to apply for a place at a school.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t>
            </a:r>
            <a:r>
              <a:rPr lang="en-US" dirty="0"/>
              <a:t>a) State </a:t>
            </a:r>
            <a:r>
              <a:rPr lang="en-US" b="1" dirty="0"/>
              <a:t>one </a:t>
            </a:r>
            <a:r>
              <a:rPr lang="en-US" dirty="0"/>
              <a:t>process shown in the data flow diagram. </a:t>
            </a:r>
          </a:p>
          <a:p>
            <a:r>
              <a:rPr lang="en-GB" dirty="0" smtClean="0"/>
              <a:t>_______________________________________________________________ </a:t>
            </a:r>
            <a:r>
              <a:rPr lang="en-GB" b="1" dirty="0" smtClean="0"/>
              <a:t>[</a:t>
            </a:r>
            <a:r>
              <a:rPr lang="en-GB" b="1" dirty="0"/>
              <a:t>1] </a:t>
            </a:r>
            <a:endParaRPr lang="en-GB" dirty="0"/>
          </a:p>
        </p:txBody>
      </p:sp>
      <p:pic>
        <p:nvPicPr>
          <p:cNvPr id="7" name="Picture 6"/>
          <p:cNvPicPr>
            <a:picLocks noChangeAspect="1"/>
          </p:cNvPicPr>
          <p:nvPr/>
        </p:nvPicPr>
        <p:blipFill rotWithShape="1">
          <a:blip r:embed="rId3"/>
          <a:srcRect l="12201" t="26115" r="14666" b="13654"/>
          <a:stretch/>
        </p:blipFill>
        <p:spPr>
          <a:xfrm>
            <a:off x="1115616" y="1484783"/>
            <a:ext cx="6768752" cy="4411097"/>
          </a:xfrm>
          <a:prstGeom prst="rect">
            <a:avLst/>
          </a:prstGeom>
        </p:spPr>
      </p:pic>
      <p:sp>
        <p:nvSpPr>
          <p:cNvPr id="10" name="TextBox 9">
            <a:hlinkClick r:id="rId4" action="ppaction://hlinkfile"/>
          </p:cNvPr>
          <p:cNvSpPr txBox="1"/>
          <p:nvPr/>
        </p:nvSpPr>
        <p:spPr>
          <a:xfrm>
            <a:off x="8460432" y="1052736"/>
            <a:ext cx="432048" cy="769441"/>
          </a:xfrm>
          <a:prstGeom prst="rect">
            <a:avLst/>
          </a:prstGeom>
          <a:noFill/>
        </p:spPr>
        <p:txBody>
          <a:bodyPr wrap="square" rtlCol="0">
            <a:spAutoFit/>
          </a:bodyPr>
          <a:lstStyle/>
          <a:p>
            <a:r>
              <a:rPr lang="en-US" sz="44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3341909425"/>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496" y="44624"/>
            <a:ext cx="8856984" cy="50405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2.3 </a:t>
            </a:r>
            <a:r>
              <a:rPr lang="en-GB" sz="3600" dirty="0"/>
              <a:t>– </a:t>
            </a:r>
            <a:r>
              <a:rPr lang="en-GB" sz="3600" dirty="0" smtClean="0"/>
              <a:t>Exam Questions – Specimen Paper</a:t>
            </a:r>
            <a:endParaRPr lang="en-GB" sz="3600" dirty="0"/>
          </a:p>
        </p:txBody>
      </p:sp>
      <p:sp>
        <p:nvSpPr>
          <p:cNvPr id="2" name="Rectangle 1"/>
          <p:cNvSpPr>
            <a:spLocks noChangeArrowheads="1"/>
          </p:cNvSpPr>
          <p:nvPr/>
        </p:nvSpPr>
        <p:spPr bwMode="auto">
          <a:xfrm>
            <a:off x="1259632" y="3959440"/>
            <a:ext cx="65" cy="980496"/>
          </a:xfrm>
          <a:prstGeom prst="rect">
            <a:avLst/>
          </a:prstGeom>
          <a:solidFill>
            <a:srgbClr val="F5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261648"/>
            <a:ext cx="65" cy="980496"/>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4991" rIns="0" bIns="23170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251520" y="1052736"/>
            <a:ext cx="8640960" cy="4524315"/>
          </a:xfrm>
          <a:prstGeom prst="rect">
            <a:avLst/>
          </a:prstGeom>
        </p:spPr>
        <p:txBody>
          <a:bodyPr wrap="square">
            <a:spAutoFit/>
          </a:bodyPr>
          <a:lstStyle/>
          <a:p>
            <a:r>
              <a:rPr lang="en-US" dirty="0" smtClean="0"/>
              <a:t>(</a:t>
            </a:r>
            <a:r>
              <a:rPr lang="en-US" dirty="0"/>
              <a:t>b) Explain </a:t>
            </a:r>
            <a:r>
              <a:rPr lang="en-US" b="1" dirty="0"/>
              <a:t>one </a:t>
            </a:r>
            <a:r>
              <a:rPr lang="en-US" dirty="0"/>
              <a:t>feature that could affect the flow of information in the data flow diagram above. </a:t>
            </a:r>
          </a:p>
          <a:p>
            <a:r>
              <a:rPr lang="en-GB" dirty="0" smtClean="0"/>
              <a:t>__________________________________________________________________</a:t>
            </a:r>
            <a:endParaRPr lang="en-GB" dirty="0"/>
          </a:p>
          <a:p>
            <a:r>
              <a:rPr lang="en-GB" dirty="0" smtClean="0"/>
              <a:t>__________________________________________________________________</a:t>
            </a:r>
            <a:endParaRPr lang="en-GB" dirty="0"/>
          </a:p>
          <a:p>
            <a:r>
              <a:rPr lang="en-GB" dirty="0" smtClean="0"/>
              <a:t>__________________________________________________________________ </a:t>
            </a:r>
            <a:endParaRPr lang="en-GB" dirty="0"/>
          </a:p>
          <a:p>
            <a:r>
              <a:rPr lang="en-GB" dirty="0" smtClean="0"/>
              <a:t>_______________________________________________________________ </a:t>
            </a:r>
            <a:r>
              <a:rPr lang="en-GB" b="1" dirty="0" smtClean="0"/>
              <a:t>[</a:t>
            </a:r>
            <a:r>
              <a:rPr lang="en-GB" b="1" dirty="0"/>
              <a:t>2</a:t>
            </a:r>
            <a:r>
              <a:rPr lang="en-GB" b="1" dirty="0" smtClean="0"/>
              <a:t>]</a:t>
            </a:r>
          </a:p>
          <a:p>
            <a:endParaRPr lang="en-GB" b="1" dirty="0"/>
          </a:p>
          <a:p>
            <a:endParaRPr lang="en-GB" dirty="0"/>
          </a:p>
          <a:p>
            <a:r>
              <a:rPr lang="en-US" dirty="0"/>
              <a:t>(b) Explain </a:t>
            </a:r>
            <a:r>
              <a:rPr lang="en-US" b="1" dirty="0"/>
              <a:t>one </a:t>
            </a:r>
            <a:r>
              <a:rPr lang="en-US" dirty="0"/>
              <a:t>information-based technique that the bank could use for promotion and marketing. </a:t>
            </a:r>
          </a:p>
          <a:p>
            <a:r>
              <a:rPr lang="en-GB" dirty="0" smtClean="0"/>
              <a:t>__________________________________________________________________ </a:t>
            </a:r>
            <a:endParaRPr lang="en-GB" dirty="0"/>
          </a:p>
          <a:p>
            <a:r>
              <a:rPr lang="en-GB" dirty="0" smtClean="0"/>
              <a:t>__________________________________________________________________ </a:t>
            </a:r>
            <a:endParaRPr lang="en-GB" dirty="0"/>
          </a:p>
          <a:p>
            <a:r>
              <a:rPr lang="en-GB" dirty="0" smtClean="0"/>
              <a:t>__________________________________________________________________ </a:t>
            </a:r>
            <a:endParaRPr lang="en-GB" dirty="0"/>
          </a:p>
          <a:p>
            <a:r>
              <a:rPr lang="en-GB" dirty="0" smtClean="0"/>
              <a:t>__________________________________________________________________ </a:t>
            </a:r>
            <a:endParaRPr lang="en-GB" dirty="0"/>
          </a:p>
          <a:p>
            <a:r>
              <a:rPr lang="en-GB" dirty="0" smtClean="0"/>
              <a:t>__________________________________________________________________ </a:t>
            </a:r>
            <a:endParaRPr lang="en-GB" dirty="0"/>
          </a:p>
          <a:p>
            <a:r>
              <a:rPr lang="en-GB" dirty="0" smtClean="0"/>
              <a:t>_______________________________________________________________ </a:t>
            </a:r>
            <a:r>
              <a:rPr lang="en-GB" b="1" dirty="0" smtClean="0"/>
              <a:t>[</a:t>
            </a:r>
            <a:r>
              <a:rPr lang="en-GB" b="1" dirty="0"/>
              <a:t>3] </a:t>
            </a:r>
            <a:endParaRPr lang="en-GB" dirty="0"/>
          </a:p>
        </p:txBody>
      </p:sp>
      <p:sp>
        <p:nvSpPr>
          <p:cNvPr id="6" name="TextBox 5">
            <a:hlinkClick r:id="rId3" action="ppaction://hlinkfile"/>
          </p:cNvPr>
          <p:cNvSpPr txBox="1"/>
          <p:nvPr/>
        </p:nvSpPr>
        <p:spPr>
          <a:xfrm>
            <a:off x="8460432" y="1052736"/>
            <a:ext cx="432048" cy="769441"/>
          </a:xfrm>
          <a:prstGeom prst="rect">
            <a:avLst/>
          </a:prstGeom>
          <a:noFill/>
        </p:spPr>
        <p:txBody>
          <a:bodyPr wrap="square" rtlCol="0">
            <a:spAutoFit/>
          </a:bodyPr>
          <a:lstStyle/>
          <a:p>
            <a:r>
              <a:rPr lang="en-US" sz="44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81587230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3.1 – Data </a:t>
            </a:r>
            <a:r>
              <a:rPr lang="en-US" dirty="0"/>
              <a:t>versus </a:t>
            </a:r>
            <a:r>
              <a:rPr lang="en-US" dirty="0" smtClean="0"/>
              <a:t>information - Data</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5243392" cy="5489195"/>
          </a:xfrm>
          <a:prstGeom prst="rect">
            <a:avLst/>
          </a:prstGeom>
        </p:spPr>
        <p:txBody>
          <a:bodyPr wrap="square">
            <a:spAutoFit/>
          </a:bodyPr>
          <a:lstStyle/>
          <a:p>
            <a:pPr marL="285750" indent="-285750">
              <a:buClr>
                <a:srgbClr val="00B050"/>
              </a:buClr>
              <a:buSzPct val="75000"/>
              <a:buFont typeface="Wingdings 3" panose="05040102010807070707" pitchFamily="18" charset="2"/>
              <a:buChar char="u"/>
            </a:pPr>
            <a:r>
              <a:rPr lang="en-US" sz="1670" dirty="0" smtClean="0"/>
              <a:t>In the information world there are three things distinctions between what we get and what we use. These are Data, Information and Knowledge.</a:t>
            </a:r>
          </a:p>
          <a:p>
            <a:pPr>
              <a:buClr>
                <a:srgbClr val="00B050"/>
              </a:buClr>
              <a:buSzPct val="75000"/>
            </a:pPr>
            <a:r>
              <a:rPr lang="en-US" sz="1670" b="1" dirty="0" smtClean="0"/>
              <a:t>Data</a:t>
            </a:r>
          </a:p>
          <a:p>
            <a:pPr marL="285750" indent="-285750">
              <a:buClr>
                <a:srgbClr val="00B050"/>
              </a:buClr>
              <a:buSzPct val="75000"/>
              <a:buFont typeface="Wingdings 3" panose="05040102010807070707" pitchFamily="18" charset="2"/>
              <a:buChar char="u"/>
            </a:pPr>
            <a:r>
              <a:rPr lang="en-US" sz="1670" dirty="0" smtClean="0"/>
              <a:t>Data </a:t>
            </a:r>
            <a:r>
              <a:rPr lang="en-US" sz="1670" dirty="0"/>
              <a:t>are raw facts and figures that on their own have no </a:t>
            </a:r>
            <a:r>
              <a:rPr lang="en-US" sz="1670" dirty="0" smtClean="0"/>
              <a:t>meaning. These </a:t>
            </a:r>
            <a:r>
              <a:rPr lang="en-US" sz="1670" dirty="0"/>
              <a:t>can be any alphanumeric characters i.e. text, numbers, symbols</a:t>
            </a:r>
          </a:p>
          <a:p>
            <a:pPr>
              <a:buClr>
                <a:srgbClr val="00B050"/>
              </a:buClr>
              <a:buSzPct val="75000"/>
            </a:pPr>
            <a:r>
              <a:rPr lang="en-US" sz="1670" b="1" dirty="0" smtClean="0"/>
              <a:t>Examples</a:t>
            </a:r>
            <a:r>
              <a:rPr lang="en-US" sz="1670" dirty="0" smtClean="0"/>
              <a:t>:</a:t>
            </a:r>
          </a:p>
          <a:p>
            <a:pPr marL="576263" indent="-285750">
              <a:buClr>
                <a:srgbClr val="00B050"/>
              </a:buClr>
              <a:buSzPct val="75000"/>
              <a:buFont typeface="Arial" panose="020B0604020202020204" pitchFamily="34" charset="0"/>
              <a:buChar char="•"/>
            </a:pPr>
            <a:r>
              <a:rPr lang="en-US" sz="1670" dirty="0"/>
              <a:t>Yes, Yes, No, Yes, No, Yes, No, Yes</a:t>
            </a:r>
          </a:p>
          <a:p>
            <a:pPr marL="576263" indent="-285750">
              <a:buClr>
                <a:srgbClr val="00B050"/>
              </a:buClr>
              <a:buSzPct val="75000"/>
              <a:buFont typeface="Arial" panose="020B0604020202020204" pitchFamily="34" charset="0"/>
              <a:buChar char="•"/>
            </a:pPr>
            <a:r>
              <a:rPr lang="en-US" sz="1670" dirty="0"/>
              <a:t>42, 63, 96, 74, 56, 86</a:t>
            </a:r>
          </a:p>
          <a:p>
            <a:pPr marL="576263" indent="-285750">
              <a:buClr>
                <a:srgbClr val="00B050"/>
              </a:buClr>
              <a:buSzPct val="75000"/>
              <a:buFont typeface="Arial" panose="020B0604020202020204" pitchFamily="34" charset="0"/>
              <a:buChar char="•"/>
            </a:pPr>
            <a:r>
              <a:rPr lang="en-US" sz="1670" dirty="0"/>
              <a:t>111192, 111234</a:t>
            </a:r>
          </a:p>
          <a:p>
            <a:pPr marL="285750" indent="-285750">
              <a:buClr>
                <a:srgbClr val="00B050"/>
              </a:buClr>
              <a:buSzPct val="75000"/>
              <a:buFont typeface="Wingdings 3" panose="05040102010807070707" pitchFamily="18" charset="2"/>
              <a:buChar char="u"/>
            </a:pPr>
            <a:r>
              <a:rPr lang="en-US" sz="1670" dirty="0" smtClean="0"/>
              <a:t>None </a:t>
            </a:r>
            <a:r>
              <a:rPr lang="en-US" sz="1670" dirty="0"/>
              <a:t>of the above data sets have any meaning until they are given a CONTEXT and PROCESSED into a useable form</a:t>
            </a:r>
          </a:p>
          <a:p>
            <a:pPr>
              <a:buClr>
                <a:srgbClr val="00B050"/>
              </a:buClr>
              <a:buSzPct val="75000"/>
            </a:pPr>
            <a:r>
              <a:rPr lang="en-US" sz="1670" b="1" dirty="0" smtClean="0"/>
              <a:t>Data Into Information</a:t>
            </a:r>
          </a:p>
          <a:p>
            <a:pPr marL="285750" indent="-285750">
              <a:buClr>
                <a:srgbClr val="00B050"/>
              </a:buClr>
              <a:buSzPct val="75000"/>
              <a:buFont typeface="Wingdings 3" panose="05040102010807070707" pitchFamily="18" charset="2"/>
              <a:buChar char="u"/>
            </a:pPr>
            <a:r>
              <a:rPr lang="en-US" sz="1670" dirty="0"/>
              <a:t>To achieve its aims the organisation will need to process data into information.</a:t>
            </a:r>
          </a:p>
          <a:p>
            <a:pPr marL="285750" indent="-285750">
              <a:buClr>
                <a:srgbClr val="00B050"/>
              </a:buClr>
              <a:buSzPct val="75000"/>
              <a:buFont typeface="Wingdings 3" panose="05040102010807070707" pitchFamily="18" charset="2"/>
              <a:buChar char="u"/>
            </a:pPr>
            <a:r>
              <a:rPr lang="en-US" sz="1670" dirty="0"/>
              <a:t>Data needs to be turned into meaningful information and presented in its most useful format</a:t>
            </a:r>
          </a:p>
          <a:p>
            <a:pPr marL="285750" indent="-285750">
              <a:buClr>
                <a:srgbClr val="00B050"/>
              </a:buClr>
              <a:buSzPct val="75000"/>
              <a:buFont typeface="Wingdings 3" panose="05040102010807070707" pitchFamily="18" charset="2"/>
              <a:buChar char="u"/>
            </a:pPr>
            <a:r>
              <a:rPr lang="en-US" sz="1670" dirty="0"/>
              <a:t>Data must be processed in a context in order to give it </a:t>
            </a:r>
            <a:r>
              <a:rPr lang="en-US" sz="1670" dirty="0" smtClean="0"/>
              <a:t>meaning</a:t>
            </a:r>
          </a:p>
        </p:txBody>
      </p:sp>
      <p:pic>
        <p:nvPicPr>
          <p:cNvPr id="6" name="Picture 5" descr="data matr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087084"/>
            <a:ext cx="1463824" cy="15095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See original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5" y="2780927"/>
            <a:ext cx="1457682" cy="1441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4913" y="4400002"/>
            <a:ext cx="1470873" cy="685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original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4912" y="5262465"/>
            <a:ext cx="1552277" cy="11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5375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sz="3600" dirty="0" smtClean="0"/>
              <a:t>3.1 – Data </a:t>
            </a:r>
            <a:r>
              <a:rPr lang="en-US" sz="3600" dirty="0"/>
              <a:t>versus </a:t>
            </a:r>
            <a:r>
              <a:rPr lang="en-US" sz="3600" dirty="0" smtClean="0"/>
              <a:t>information - Information</a:t>
            </a:r>
            <a:endParaRPr lang="en-US" sz="3600"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3744416" cy="5632311"/>
          </a:xfrm>
          <a:prstGeom prst="rect">
            <a:avLst/>
          </a:prstGeom>
        </p:spPr>
        <p:txBody>
          <a:bodyPr wrap="square">
            <a:spAutoFit/>
          </a:bodyPr>
          <a:lstStyle/>
          <a:p>
            <a:pPr>
              <a:buClr>
                <a:srgbClr val="00B050"/>
              </a:buClr>
              <a:buSzPct val="75000"/>
            </a:pPr>
            <a:r>
              <a:rPr lang="en-US" sz="2000" b="1" dirty="0" smtClean="0"/>
              <a:t>Information</a:t>
            </a:r>
          </a:p>
          <a:p>
            <a:pPr marL="285750" indent="-285750">
              <a:buClr>
                <a:srgbClr val="00B050"/>
              </a:buClr>
              <a:buSzPct val="75000"/>
              <a:buFont typeface="Wingdings 3" panose="05040102010807070707" pitchFamily="18" charset="2"/>
              <a:buChar char="u"/>
            </a:pPr>
            <a:r>
              <a:rPr lang="en-US" sz="2000" dirty="0"/>
              <a:t>Data that has been processed within  a context to give it </a:t>
            </a:r>
            <a:r>
              <a:rPr lang="en-US" sz="2000" dirty="0" smtClean="0"/>
              <a:t>meaning OR Data </a:t>
            </a:r>
            <a:r>
              <a:rPr lang="en-US" sz="2000" dirty="0"/>
              <a:t>that has been processed into a form that gives it </a:t>
            </a:r>
            <a:r>
              <a:rPr lang="en-US" sz="2000" dirty="0" smtClean="0"/>
              <a:t>meaning.</a:t>
            </a:r>
          </a:p>
          <a:p>
            <a:pPr>
              <a:buClr>
                <a:srgbClr val="00B050"/>
              </a:buClr>
              <a:buSzPct val="75000"/>
            </a:pPr>
            <a:r>
              <a:rPr lang="en-US" sz="2000" b="1" dirty="0" smtClean="0"/>
              <a:t>Examples</a:t>
            </a:r>
          </a:p>
          <a:p>
            <a:pPr>
              <a:buClr>
                <a:srgbClr val="00B050"/>
              </a:buClr>
              <a:buSzPct val="75000"/>
            </a:pPr>
            <a:r>
              <a:rPr lang="en-US" sz="2000" b="1" dirty="0" smtClean="0">
                <a:solidFill>
                  <a:srgbClr val="FF0000"/>
                </a:solidFill>
              </a:rPr>
              <a:t>Task 01</a:t>
            </a:r>
            <a:r>
              <a:rPr lang="en-US" sz="2000" dirty="0" smtClean="0">
                <a:solidFill>
                  <a:srgbClr val="FF0000"/>
                </a:solidFill>
              </a:rPr>
              <a:t> - On the right are three examples of Data into Information. Extract and explain your solutions.</a:t>
            </a:r>
          </a:p>
          <a:p>
            <a:pPr>
              <a:buClr>
                <a:srgbClr val="00B050"/>
              </a:buClr>
              <a:buSzPct val="75000"/>
            </a:pPr>
            <a:r>
              <a:rPr lang="en-US" sz="2000" b="1" dirty="0" smtClean="0"/>
              <a:t>Exam Tip</a:t>
            </a:r>
          </a:p>
          <a:p>
            <a:pPr marL="285750" indent="-285750">
              <a:buClr>
                <a:srgbClr val="00B050"/>
              </a:buClr>
              <a:buSzPct val="75000"/>
              <a:buFont typeface="Wingdings 3" panose="05040102010807070707" pitchFamily="18" charset="2"/>
              <a:buChar char="u"/>
            </a:pPr>
            <a:r>
              <a:rPr lang="en-US" sz="2000" dirty="0"/>
              <a:t>You’ll nearly always be asked to give examples of data processed into </a:t>
            </a:r>
            <a:r>
              <a:rPr lang="en-US" sz="2000" dirty="0" smtClean="0"/>
              <a:t>information. Don’t </a:t>
            </a:r>
            <a:r>
              <a:rPr lang="en-US" sz="2000" dirty="0"/>
              <a:t>use:</a:t>
            </a:r>
          </a:p>
          <a:p>
            <a:pPr marL="568325" indent="-285750">
              <a:buClr>
                <a:srgbClr val="00B050"/>
              </a:buClr>
              <a:buSzPct val="75000"/>
              <a:buFont typeface="Arial" panose="020B0604020202020204" pitchFamily="34" charset="0"/>
              <a:buChar char="•"/>
            </a:pPr>
            <a:r>
              <a:rPr lang="en-US" sz="2000" dirty="0"/>
              <a:t>Traffic lights</a:t>
            </a:r>
          </a:p>
          <a:p>
            <a:pPr marL="568325" indent="-285750">
              <a:buClr>
                <a:srgbClr val="00B050"/>
              </a:buClr>
              <a:buSzPct val="75000"/>
              <a:buFont typeface="Arial" panose="020B0604020202020204" pitchFamily="34" charset="0"/>
              <a:buChar char="•"/>
            </a:pPr>
            <a:r>
              <a:rPr lang="en-US" sz="2000" dirty="0"/>
              <a:t>Dates of </a:t>
            </a:r>
            <a:r>
              <a:rPr lang="en-US" sz="2000" dirty="0" smtClean="0"/>
              <a:t>birth</a:t>
            </a:r>
          </a:p>
        </p:txBody>
      </p:sp>
      <p:pic>
        <p:nvPicPr>
          <p:cNvPr id="2" name="Picture 1"/>
          <p:cNvPicPr>
            <a:picLocks noChangeAspect="1"/>
          </p:cNvPicPr>
          <p:nvPr/>
        </p:nvPicPr>
        <p:blipFill rotWithShape="1">
          <a:blip r:embed="rId5"/>
          <a:srcRect l="63836" t="32281" r="4065" b="32281"/>
          <a:stretch/>
        </p:blipFill>
        <p:spPr>
          <a:xfrm>
            <a:off x="4283970" y="1083774"/>
            <a:ext cx="2771462" cy="1720217"/>
          </a:xfrm>
          <a:prstGeom prst="rect">
            <a:avLst/>
          </a:prstGeom>
        </p:spPr>
      </p:pic>
      <p:pic>
        <p:nvPicPr>
          <p:cNvPr id="3" name="Picture 2"/>
          <p:cNvPicPr>
            <a:picLocks noChangeAspect="1"/>
          </p:cNvPicPr>
          <p:nvPr/>
        </p:nvPicPr>
        <p:blipFill rotWithShape="1">
          <a:blip r:embed="rId6"/>
          <a:srcRect l="27863" t="34424" r="7939" b="29231"/>
          <a:stretch/>
        </p:blipFill>
        <p:spPr>
          <a:xfrm>
            <a:off x="4283969" y="2996952"/>
            <a:ext cx="2771462" cy="1672435"/>
          </a:xfrm>
          <a:prstGeom prst="rect">
            <a:avLst/>
          </a:prstGeom>
        </p:spPr>
      </p:pic>
      <p:pic>
        <p:nvPicPr>
          <p:cNvPr id="5" name="Picture 4"/>
          <p:cNvPicPr>
            <a:picLocks noChangeAspect="1"/>
          </p:cNvPicPr>
          <p:nvPr/>
        </p:nvPicPr>
        <p:blipFill rotWithShape="1">
          <a:blip r:embed="rId7"/>
          <a:srcRect l="28969" t="34424" r="9046" b="29231"/>
          <a:stretch/>
        </p:blipFill>
        <p:spPr>
          <a:xfrm>
            <a:off x="4283968" y="4859851"/>
            <a:ext cx="2771462" cy="1732164"/>
          </a:xfrm>
          <a:prstGeom prst="rect">
            <a:avLst/>
          </a:prstGeom>
        </p:spPr>
      </p:pic>
    </p:spTree>
    <p:extLst>
      <p:ext uri="{BB962C8B-B14F-4D97-AF65-F5344CB8AC3E}">
        <p14:creationId xmlns:p14="http://schemas.microsoft.com/office/powerpoint/2010/main" val="121348907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sz="3600" dirty="0" smtClean="0"/>
              <a:t>3.1 – Data </a:t>
            </a:r>
            <a:r>
              <a:rPr lang="en-US" sz="3600" dirty="0"/>
              <a:t>versus </a:t>
            </a:r>
            <a:r>
              <a:rPr lang="en-US" sz="3600" dirty="0" smtClean="0"/>
              <a:t>information - Knowledge</a:t>
            </a:r>
            <a:endParaRPr lang="en-US" sz="3600"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3959284" cy="5489195"/>
          </a:xfrm>
          <a:prstGeom prst="rect">
            <a:avLst/>
          </a:prstGeom>
        </p:spPr>
        <p:txBody>
          <a:bodyPr wrap="square">
            <a:spAutoFit/>
          </a:bodyPr>
          <a:lstStyle/>
          <a:p>
            <a:pPr>
              <a:buClr>
                <a:srgbClr val="00B050"/>
              </a:buClr>
              <a:buSzPct val="75000"/>
            </a:pPr>
            <a:r>
              <a:rPr lang="en-US" sz="1670" b="1" dirty="0"/>
              <a:t>Example 1</a:t>
            </a:r>
          </a:p>
          <a:p>
            <a:pPr marL="285750" indent="-285750">
              <a:buClr>
                <a:srgbClr val="00B050"/>
              </a:buClr>
              <a:buSzPct val="75000"/>
              <a:buFont typeface="Wingdings 3" panose="05040102010807070707" pitchFamily="18" charset="2"/>
              <a:buChar char="u"/>
            </a:pPr>
            <a:r>
              <a:rPr lang="en-US" sz="1670" dirty="0"/>
              <a:t>We could add up the yes and no responses and calculate the percentage of customers who would buy product X at price Y. The information could be presented as a chart to make it easier to understand.</a:t>
            </a:r>
          </a:p>
          <a:p>
            <a:pPr>
              <a:buClr>
                <a:srgbClr val="00B050"/>
              </a:buClr>
              <a:buSzPct val="75000"/>
            </a:pPr>
            <a:r>
              <a:rPr lang="en-US" sz="1670" b="1" dirty="0" smtClean="0"/>
              <a:t>Example 2</a:t>
            </a:r>
          </a:p>
          <a:p>
            <a:pPr marL="285750" indent="-285750">
              <a:buClr>
                <a:srgbClr val="00B050"/>
              </a:buClr>
              <a:buSzPct val="75000"/>
              <a:buFont typeface="Wingdings 3" panose="05040102010807070707" pitchFamily="18" charset="2"/>
              <a:buChar char="u"/>
            </a:pPr>
            <a:r>
              <a:rPr lang="en-US" sz="1670" dirty="0" smtClean="0"/>
              <a:t>Adding </a:t>
            </a:r>
            <a:r>
              <a:rPr lang="en-US" sz="1670" dirty="0"/>
              <a:t>Jayne’s scores would give us a mark out of 600 that could then be converted to an A level grade. Alternatively we could convert the individual module results into grades.</a:t>
            </a:r>
          </a:p>
          <a:p>
            <a:pPr>
              <a:buClr>
                <a:srgbClr val="00B050"/>
              </a:buClr>
              <a:buSzPct val="75000"/>
            </a:pPr>
            <a:r>
              <a:rPr lang="en-US" sz="1670" b="1" dirty="0"/>
              <a:t>Example 3</a:t>
            </a:r>
          </a:p>
          <a:p>
            <a:pPr marL="285750" indent="-285750">
              <a:buClr>
                <a:srgbClr val="00B050"/>
              </a:buClr>
              <a:buSzPct val="75000"/>
              <a:buFont typeface="Wingdings 3" panose="05040102010807070707" pitchFamily="18" charset="2"/>
              <a:buChar char="u"/>
            </a:pPr>
            <a:r>
              <a:rPr lang="en-US" sz="1670" dirty="0"/>
              <a:t>By subtracting the second value from the first we can work out how many units of gas the consumer has used. This can then be multiplied by the price per unit to determine the customer’s gas bill.</a:t>
            </a:r>
          </a:p>
        </p:txBody>
      </p:sp>
      <p:pic>
        <p:nvPicPr>
          <p:cNvPr id="2" name="Picture 1"/>
          <p:cNvPicPr>
            <a:picLocks noChangeAspect="1"/>
          </p:cNvPicPr>
          <p:nvPr/>
        </p:nvPicPr>
        <p:blipFill rotWithShape="1">
          <a:blip r:embed="rId5"/>
          <a:srcRect l="63836" t="32281" r="4065" b="32281"/>
          <a:stretch/>
        </p:blipFill>
        <p:spPr>
          <a:xfrm>
            <a:off x="4283970" y="1083774"/>
            <a:ext cx="2771462" cy="1720217"/>
          </a:xfrm>
          <a:prstGeom prst="rect">
            <a:avLst/>
          </a:prstGeom>
        </p:spPr>
      </p:pic>
      <p:pic>
        <p:nvPicPr>
          <p:cNvPr id="3" name="Picture 2"/>
          <p:cNvPicPr>
            <a:picLocks noChangeAspect="1"/>
          </p:cNvPicPr>
          <p:nvPr/>
        </p:nvPicPr>
        <p:blipFill rotWithShape="1">
          <a:blip r:embed="rId6"/>
          <a:srcRect l="27863" t="34424" r="7939" b="29231"/>
          <a:stretch/>
        </p:blipFill>
        <p:spPr>
          <a:xfrm>
            <a:off x="4283969" y="2996952"/>
            <a:ext cx="2771462" cy="1672435"/>
          </a:xfrm>
          <a:prstGeom prst="rect">
            <a:avLst/>
          </a:prstGeom>
        </p:spPr>
      </p:pic>
      <p:pic>
        <p:nvPicPr>
          <p:cNvPr id="5" name="Picture 4"/>
          <p:cNvPicPr>
            <a:picLocks noChangeAspect="1"/>
          </p:cNvPicPr>
          <p:nvPr/>
        </p:nvPicPr>
        <p:blipFill rotWithShape="1">
          <a:blip r:embed="rId7"/>
          <a:srcRect l="28969" t="34424" r="9046" b="29231"/>
          <a:stretch/>
        </p:blipFill>
        <p:spPr>
          <a:xfrm>
            <a:off x="4283968" y="4859851"/>
            <a:ext cx="2771462" cy="1732164"/>
          </a:xfrm>
          <a:prstGeom prst="rect">
            <a:avLst/>
          </a:prstGeom>
        </p:spPr>
      </p:pic>
    </p:spTree>
    <p:extLst>
      <p:ext uri="{BB962C8B-B14F-4D97-AF65-F5344CB8AC3E}">
        <p14:creationId xmlns:p14="http://schemas.microsoft.com/office/powerpoint/2010/main" val="99418871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3.1 – Data </a:t>
            </a:r>
            <a:r>
              <a:rPr lang="en-US" dirty="0"/>
              <a:t>versus information</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5112568" cy="5703100"/>
          </a:xfrm>
          <a:prstGeom prst="rect">
            <a:avLst/>
          </a:prstGeom>
        </p:spPr>
        <p:txBody>
          <a:bodyPr wrap="square">
            <a:spAutoFit/>
          </a:bodyPr>
          <a:lstStyle/>
          <a:p>
            <a:pPr>
              <a:buClr>
                <a:srgbClr val="00B050"/>
              </a:buClr>
              <a:buSzPct val="75000"/>
            </a:pPr>
            <a:r>
              <a:rPr lang="en-US" sz="1670" b="1" dirty="0" smtClean="0"/>
              <a:t>Knowledge</a:t>
            </a:r>
            <a:endParaRPr lang="en-US" sz="1670" b="1" dirty="0"/>
          </a:p>
          <a:p>
            <a:pPr marL="285750" indent="-285750">
              <a:buClr>
                <a:srgbClr val="00B050"/>
              </a:buClr>
              <a:buSzPct val="75000"/>
              <a:buFont typeface="Wingdings 3" panose="05040102010807070707" pitchFamily="18" charset="2"/>
              <a:buChar char="u"/>
            </a:pPr>
            <a:r>
              <a:rPr lang="en-US" sz="1670" dirty="0"/>
              <a:t>Knowledge is the understanding of rules needed to interpret </a:t>
            </a:r>
            <a:r>
              <a:rPr lang="en-US" sz="1670" dirty="0" smtClean="0"/>
              <a:t>information</a:t>
            </a:r>
          </a:p>
          <a:p>
            <a:pPr algn="ctr">
              <a:buClr>
                <a:srgbClr val="00B050"/>
              </a:buClr>
              <a:buSzPct val="75000"/>
            </a:pPr>
            <a:r>
              <a:rPr lang="en-GB" altLang="en-US" sz="1600" b="1" i="1" dirty="0">
                <a:solidFill>
                  <a:schemeClr val="tx2"/>
                </a:solidFill>
                <a:latin typeface="Times New Roman" panose="02020603050405020304" pitchFamily="18" charset="0"/>
              </a:rPr>
              <a:t>“…the capability of understanding the relationship between pieces of information and what to actually do with the </a:t>
            </a:r>
            <a:r>
              <a:rPr lang="en-GB" altLang="en-US" sz="1600" b="1" i="1" dirty="0" smtClean="0">
                <a:solidFill>
                  <a:schemeClr val="tx2"/>
                </a:solidFill>
                <a:latin typeface="Times New Roman" panose="02020603050405020304" pitchFamily="18" charset="0"/>
              </a:rPr>
              <a:t>information”</a:t>
            </a:r>
          </a:p>
          <a:p>
            <a:pPr algn="ctr">
              <a:buClr>
                <a:srgbClr val="00B050"/>
              </a:buClr>
              <a:buSzPct val="75000"/>
            </a:pPr>
            <a:r>
              <a:rPr lang="en-GB" altLang="en-US" sz="1600" b="1" i="1" dirty="0" smtClean="0">
                <a:solidFill>
                  <a:schemeClr val="tx2"/>
                </a:solidFill>
                <a:latin typeface="Times New Roman" panose="02020603050405020304" pitchFamily="18" charset="0"/>
              </a:rPr>
              <a:t>Debbie Jones – www.teach-ict.com</a:t>
            </a:r>
          </a:p>
          <a:p>
            <a:pPr marL="285750" indent="-285750">
              <a:buClr>
                <a:srgbClr val="00B050"/>
              </a:buClr>
              <a:buSzPct val="75000"/>
              <a:buFont typeface="Wingdings 3" panose="05040102010807070707" pitchFamily="18" charset="2"/>
              <a:buChar char="u"/>
            </a:pPr>
            <a:r>
              <a:rPr lang="en-US" altLang="en-US" sz="1670" dirty="0" smtClean="0"/>
              <a:t>Using </a:t>
            </a:r>
            <a:r>
              <a:rPr lang="en-US" altLang="en-US" sz="1670" dirty="0"/>
              <a:t>the 3 previous examples:</a:t>
            </a:r>
          </a:p>
          <a:p>
            <a:pPr marL="285750" indent="-285750">
              <a:buClr>
                <a:srgbClr val="00B050"/>
              </a:buClr>
              <a:buSzPct val="75000"/>
              <a:buFont typeface="Wingdings 3" panose="05040102010807070707" pitchFamily="18" charset="2"/>
              <a:buChar char="u"/>
            </a:pPr>
            <a:r>
              <a:rPr lang="en-US" altLang="en-US" sz="1670" dirty="0"/>
              <a:t>A Marketing Manager could use this information to decide whether or not to raise or lower price </a:t>
            </a:r>
            <a:r>
              <a:rPr lang="en-US" altLang="en-US" sz="1670" dirty="0" smtClean="0"/>
              <a:t>Y.</a:t>
            </a:r>
            <a:endParaRPr lang="en-US" altLang="en-US" sz="1670" dirty="0"/>
          </a:p>
          <a:p>
            <a:pPr marL="285750" indent="-285750">
              <a:buClr>
                <a:srgbClr val="00B050"/>
              </a:buClr>
              <a:buSzPct val="75000"/>
              <a:buFont typeface="Wingdings 3" panose="05040102010807070707" pitchFamily="18" charset="2"/>
              <a:buChar char="u"/>
            </a:pPr>
            <a:r>
              <a:rPr lang="en-US" altLang="en-US" sz="1670" dirty="0"/>
              <a:t>Jayne’s teacher could analyse the results to determine whether it would be worth her re-sitting a </a:t>
            </a:r>
            <a:r>
              <a:rPr lang="en-US" altLang="en-US" sz="1670" dirty="0" smtClean="0"/>
              <a:t>module.</a:t>
            </a:r>
            <a:endParaRPr lang="en-US" altLang="en-US" sz="1670" dirty="0"/>
          </a:p>
          <a:p>
            <a:pPr marL="285750" indent="-285750">
              <a:buClr>
                <a:srgbClr val="00B050"/>
              </a:buClr>
              <a:buSzPct val="75000"/>
              <a:buFont typeface="Wingdings 3" panose="05040102010807070707" pitchFamily="18" charset="2"/>
              <a:buChar char="u"/>
            </a:pPr>
            <a:r>
              <a:rPr lang="en-US" altLang="en-US" sz="1670" dirty="0"/>
              <a:t>Looking at the pattern of the customer’s previous gas bills may identify that the figure is abnormally low and they are fiddling the gas meter</a:t>
            </a:r>
            <a:r>
              <a:rPr lang="en-US" altLang="en-US" sz="1670" dirty="0" smtClean="0"/>
              <a:t>!</a:t>
            </a:r>
          </a:p>
          <a:p>
            <a:pPr marL="285750" indent="-285750">
              <a:buClr>
                <a:srgbClr val="00B050"/>
              </a:buClr>
              <a:buSzPct val="75000"/>
              <a:buFont typeface="Wingdings 3" panose="05040102010807070707" pitchFamily="18" charset="2"/>
              <a:buChar char="u"/>
            </a:pPr>
            <a:r>
              <a:rPr lang="en-US" altLang="en-US" sz="1670" dirty="0"/>
              <a:t>Knowledge workers have specialist knowledge that makes them “experts”</a:t>
            </a:r>
          </a:p>
          <a:p>
            <a:pPr marL="285750" indent="-285750">
              <a:buClr>
                <a:srgbClr val="00B050"/>
              </a:buClr>
              <a:buSzPct val="75000"/>
              <a:buFont typeface="Wingdings 3" panose="05040102010807070707" pitchFamily="18" charset="2"/>
              <a:buChar char="u"/>
            </a:pPr>
            <a:r>
              <a:rPr lang="en-US" altLang="en-US" sz="1670" dirty="0"/>
              <a:t>Based on formal and informal rules they have learned through training and </a:t>
            </a:r>
            <a:r>
              <a:rPr lang="en-US" altLang="en-US" sz="1670" dirty="0" smtClean="0"/>
              <a:t>experience</a:t>
            </a:r>
            <a:endParaRPr lang="en-US" altLang="en-US" sz="1670" dirty="0"/>
          </a:p>
          <a:p>
            <a:pPr marL="285750" indent="-285750">
              <a:buClr>
                <a:srgbClr val="00B050"/>
              </a:buClr>
              <a:buSzPct val="75000"/>
              <a:buFont typeface="Wingdings 3" panose="05040102010807070707" pitchFamily="18" charset="2"/>
              <a:buChar char="u"/>
            </a:pPr>
            <a:r>
              <a:rPr lang="en-US" altLang="en-US" sz="1670" dirty="0"/>
              <a:t>Examples include doctors, managers, librarians, </a:t>
            </a:r>
            <a:r>
              <a:rPr lang="en-US" altLang="en-US" sz="1670" dirty="0" smtClean="0"/>
              <a:t>scientist etc.</a:t>
            </a:r>
            <a:endParaRPr lang="en-US" altLang="en-US" sz="1670" dirty="0"/>
          </a:p>
        </p:txBody>
      </p:sp>
      <p:pic>
        <p:nvPicPr>
          <p:cNvPr id="9" name="Picture 8"/>
          <p:cNvPicPr>
            <a:picLocks noChangeAspect="1"/>
          </p:cNvPicPr>
          <p:nvPr/>
        </p:nvPicPr>
        <p:blipFill rotWithShape="1">
          <a:blip r:embed="rId5"/>
          <a:srcRect l="63836" t="32281" r="4065" b="32281"/>
          <a:stretch/>
        </p:blipFill>
        <p:spPr>
          <a:xfrm>
            <a:off x="5364090" y="1548163"/>
            <a:ext cx="1691342" cy="1049798"/>
          </a:xfrm>
          <a:prstGeom prst="rect">
            <a:avLst/>
          </a:prstGeom>
        </p:spPr>
      </p:pic>
      <p:pic>
        <p:nvPicPr>
          <p:cNvPr id="10" name="Picture 9"/>
          <p:cNvPicPr>
            <a:picLocks noChangeAspect="1"/>
          </p:cNvPicPr>
          <p:nvPr/>
        </p:nvPicPr>
        <p:blipFill rotWithShape="1">
          <a:blip r:embed="rId6"/>
          <a:srcRect l="27863" t="34424" r="7939" b="29231"/>
          <a:stretch/>
        </p:blipFill>
        <p:spPr>
          <a:xfrm>
            <a:off x="5364089" y="3461341"/>
            <a:ext cx="1691342" cy="1020638"/>
          </a:xfrm>
          <a:prstGeom prst="rect">
            <a:avLst/>
          </a:prstGeom>
        </p:spPr>
      </p:pic>
      <p:pic>
        <p:nvPicPr>
          <p:cNvPr id="11" name="Picture 10"/>
          <p:cNvPicPr>
            <a:picLocks noChangeAspect="1"/>
          </p:cNvPicPr>
          <p:nvPr/>
        </p:nvPicPr>
        <p:blipFill rotWithShape="1">
          <a:blip r:embed="rId7"/>
          <a:srcRect l="28969" t="34424" r="9046" b="29231"/>
          <a:stretch/>
        </p:blipFill>
        <p:spPr>
          <a:xfrm>
            <a:off x="5364088" y="5324239"/>
            <a:ext cx="1691342" cy="1057089"/>
          </a:xfrm>
          <a:prstGeom prst="rect">
            <a:avLst/>
          </a:prstGeom>
        </p:spPr>
      </p:pic>
    </p:spTree>
    <p:extLst>
      <p:ext uri="{BB962C8B-B14F-4D97-AF65-F5344CB8AC3E}">
        <p14:creationId xmlns:p14="http://schemas.microsoft.com/office/powerpoint/2010/main" val="130428996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8856984" cy="576064"/>
          </a:xfrm>
        </p:spPr>
        <p:txBody>
          <a:bodyPr>
            <a:noAutofit/>
          </a:bodyPr>
          <a:lstStyle/>
          <a:p>
            <a:r>
              <a:rPr lang="en-US" dirty="0" smtClean="0"/>
              <a:t>3.1 – Data </a:t>
            </a:r>
            <a:r>
              <a:rPr lang="en-US" dirty="0"/>
              <a:t>versus information</a:t>
            </a:r>
            <a:endParaRPr lang="en-US" b="0" dirty="0"/>
          </a:p>
        </p:txBody>
      </p:sp>
      <p:graphicFrame>
        <p:nvGraphicFramePr>
          <p:cNvPr id="25" name="Table 24"/>
          <p:cNvGraphicFramePr>
            <a:graphicFrameLocks noGrp="1"/>
          </p:cNvGraphicFramePr>
          <p:nvPr>
            <p:extLst>
              <p:ext uri="{D42A27DB-BD31-4B8C-83A1-F6EECF244321}">
                <p14:modId xmlns:p14="http://schemas.microsoft.com/office/powerpoint/2010/main" val="1130650317"/>
              </p:ext>
            </p:extLst>
          </p:nvPr>
        </p:nvGraphicFramePr>
        <p:xfrm>
          <a:off x="7128594" y="1052736"/>
          <a:ext cx="1691878"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1878"/>
              </a:tblGrid>
              <a:tr h="414030">
                <a:tc>
                  <a:txBody>
                    <a:bodyPr/>
                    <a:lstStyle/>
                    <a:p>
                      <a:pPr>
                        <a:lnSpc>
                          <a:spcPts val="1700"/>
                        </a:lnSpc>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02594">
                <a:tc>
                  <a:txBody>
                    <a:bodyPr/>
                    <a:lstStyle/>
                    <a:p>
                      <a:pPr marL="177800" indent="-177800" algn="l">
                        <a:lnSpc>
                          <a:spcPts val="1700"/>
                        </a:lnSpc>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Drowning in data, yet starved of information</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many results come up for searches on the Internet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easy it is to access information now</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phone and portable internet, all information is instant</a:t>
                      </a:r>
                    </a:p>
                    <a:p>
                      <a:pPr marL="177800" indent="-177800" algn="l">
                        <a:lnSpc>
                          <a:spcPts val="1700"/>
                        </a:lnSpc>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can Apps change what we read</a:t>
                      </a:r>
                    </a:p>
                    <a:p>
                      <a:pPr marL="177800" indent="-177800" algn="l">
                        <a:lnSpc>
                          <a:spcPts val="1700"/>
                        </a:lnSpc>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Data bias and Big Data</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56" y="1052736"/>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1052736"/>
            <a:ext cx="6768752" cy="5447645"/>
          </a:xfrm>
          <a:prstGeom prst="rect">
            <a:avLst/>
          </a:prstGeom>
        </p:spPr>
        <p:txBody>
          <a:bodyPr wrap="square">
            <a:spAutoFit/>
          </a:bodyPr>
          <a:lstStyle/>
          <a:p>
            <a:pPr>
              <a:buClr>
                <a:srgbClr val="00B050"/>
              </a:buClr>
              <a:buSzPct val="75000"/>
            </a:pPr>
            <a:r>
              <a:rPr lang="en-US" sz="2900" b="1" dirty="0" smtClean="0">
                <a:solidFill>
                  <a:srgbClr val="FF0000"/>
                </a:solidFill>
              </a:rPr>
              <a:t>Task 02 - </a:t>
            </a:r>
            <a:r>
              <a:rPr lang="en-US" sz="2900" dirty="0" smtClean="0">
                <a:solidFill>
                  <a:srgbClr val="FF0000"/>
                </a:solidFill>
              </a:rPr>
              <a:t>Data into Knowledge</a:t>
            </a:r>
            <a:endParaRPr lang="en-US" sz="2900" dirty="0">
              <a:solidFill>
                <a:srgbClr val="FF0000"/>
              </a:solidFill>
            </a:endParaRPr>
          </a:p>
          <a:p>
            <a:pPr marL="342900" indent="-342900">
              <a:buClr>
                <a:srgbClr val="00B050"/>
              </a:buClr>
              <a:buSzPct val="75000"/>
              <a:buFont typeface="+mj-lt"/>
              <a:buAutoNum type="arabicPeriod"/>
            </a:pPr>
            <a:r>
              <a:rPr lang="en-US" sz="2900" dirty="0" smtClean="0"/>
              <a:t>What </a:t>
            </a:r>
            <a:r>
              <a:rPr lang="en-US" sz="2900" dirty="0"/>
              <a:t>is the difference between information and knowledge?</a:t>
            </a:r>
          </a:p>
          <a:p>
            <a:pPr marL="342900" indent="-342900">
              <a:buClr>
                <a:srgbClr val="00B050"/>
              </a:buClr>
              <a:buSzPct val="75000"/>
              <a:buFont typeface="+mj-lt"/>
              <a:buAutoNum type="arabicPeriod"/>
            </a:pPr>
            <a:r>
              <a:rPr lang="en-US" sz="2900" dirty="0" smtClean="0"/>
              <a:t>Using </a:t>
            </a:r>
            <a:r>
              <a:rPr lang="en-US" sz="2900" dirty="0"/>
              <a:t>an example, show how data can be turned into knowledge.</a:t>
            </a:r>
          </a:p>
          <a:p>
            <a:pPr marL="342900" indent="-342900">
              <a:buClr>
                <a:srgbClr val="00B050"/>
              </a:buClr>
              <a:buSzPct val="75000"/>
              <a:buFont typeface="+mj-lt"/>
              <a:buAutoNum type="arabicPeriod"/>
            </a:pPr>
            <a:r>
              <a:rPr lang="en-US" sz="2900" dirty="0" smtClean="0"/>
              <a:t>What </a:t>
            </a:r>
            <a:r>
              <a:rPr lang="en-US" sz="2900" dirty="0"/>
              <a:t>is meant by the term knowledge?</a:t>
            </a:r>
          </a:p>
          <a:p>
            <a:pPr marL="342900" indent="-342900">
              <a:buClr>
                <a:srgbClr val="00B050"/>
              </a:buClr>
              <a:buSzPct val="75000"/>
              <a:buFont typeface="+mj-lt"/>
              <a:buAutoNum type="arabicPeriod"/>
            </a:pPr>
            <a:r>
              <a:rPr lang="en-US" sz="2900" dirty="0" smtClean="0"/>
              <a:t>Within </a:t>
            </a:r>
            <a:r>
              <a:rPr lang="en-US" sz="2900" dirty="0"/>
              <a:t>the context of mobile phone call charges, show how knowledge can be adapted by the user being given additional information</a:t>
            </a:r>
            <a:r>
              <a:rPr lang="en-US" sz="2900" dirty="0" smtClean="0"/>
              <a:t>.</a:t>
            </a:r>
          </a:p>
          <a:p>
            <a:pPr>
              <a:buClr>
                <a:srgbClr val="00B050"/>
              </a:buClr>
              <a:buSzPct val="75000"/>
            </a:pPr>
            <a:r>
              <a:rPr lang="en-US" sz="2900" b="1" dirty="0" smtClean="0">
                <a:solidFill>
                  <a:srgbClr val="FF0000"/>
                </a:solidFill>
              </a:rPr>
              <a:t>Task 03 </a:t>
            </a:r>
            <a:r>
              <a:rPr lang="en-US" sz="2900" dirty="0" smtClean="0">
                <a:solidFill>
                  <a:srgbClr val="FF0000"/>
                </a:solidFill>
              </a:rPr>
              <a:t>– Take the Big Data Quiz </a:t>
            </a:r>
            <a:r>
              <a:rPr lang="en-US" sz="2900" dirty="0" smtClean="0">
                <a:solidFill>
                  <a:srgbClr val="FF0000"/>
                </a:solidFill>
                <a:hlinkClick r:id="rId5"/>
              </a:rPr>
              <a:t>here</a:t>
            </a:r>
            <a:r>
              <a:rPr lang="en-US" sz="2900" dirty="0" smtClean="0">
                <a:solidFill>
                  <a:srgbClr val="FF0000"/>
                </a:solidFill>
              </a:rPr>
              <a:t>.</a:t>
            </a:r>
            <a:endParaRPr lang="en-US" sz="2900" dirty="0">
              <a:solidFill>
                <a:srgbClr val="FF0000"/>
              </a:solidFill>
            </a:endParaRPr>
          </a:p>
        </p:txBody>
      </p:sp>
    </p:spTree>
    <p:extLst>
      <p:ext uri="{BB962C8B-B14F-4D97-AF65-F5344CB8AC3E}">
        <p14:creationId xmlns:p14="http://schemas.microsoft.com/office/powerpoint/2010/main" val="3938225837"/>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34540</TotalTime>
  <Words>8743</Words>
  <Application>Microsoft Office PowerPoint</Application>
  <PresentationFormat>On-screen Show (4:3)</PresentationFormat>
  <Paragraphs>581</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Lucida Sans Unicode</vt:lpstr>
      <vt:lpstr>Times New Roman</vt:lpstr>
      <vt:lpstr>Verdana</vt:lpstr>
      <vt:lpstr>Wingdings 2</vt:lpstr>
      <vt:lpstr>Wingdings 3</vt:lpstr>
      <vt:lpstr>Enderoth</vt:lpstr>
      <vt:lpstr>PowerPoint Presentation</vt:lpstr>
      <vt:lpstr>RELATED ACTIVITIES</vt:lpstr>
      <vt:lpstr>RELATED ACTIVITIES</vt:lpstr>
      <vt:lpstr>Assignment Scenario</vt:lpstr>
      <vt:lpstr>3.1 – Data versus information - Data</vt:lpstr>
      <vt:lpstr>3.1 – Data versus information - Information</vt:lpstr>
      <vt:lpstr>3.1 – Data versus information - Knowledge</vt:lpstr>
      <vt:lpstr>3.1 – Data versus information</vt:lpstr>
      <vt:lpstr>3.1 – Data versus information</vt:lpstr>
      <vt:lpstr>3.2 – Categories of information used by individuals</vt:lpstr>
      <vt:lpstr>3.2 – Categories of information used by individuals</vt:lpstr>
      <vt:lpstr>3.2 – Categories of information used by individuals</vt:lpstr>
      <vt:lpstr>3.2 – Categories of information used by individuals</vt:lpstr>
      <vt:lpstr>3.2 – Categories of information used by individuals</vt:lpstr>
      <vt:lpstr>3.3 – Categories of information used by businesses</vt:lpstr>
      <vt:lpstr>3.3 – Categories of information used by businesses</vt:lpstr>
      <vt:lpstr>3.3 – Categories of information used by businesses</vt:lpstr>
      <vt:lpstr>3.3 – Categories of information used by businesses</vt:lpstr>
      <vt:lpstr>3.3 – Categories of information used by businesses</vt:lpstr>
      <vt:lpstr>3.3 – Categories of information used by businesses</vt:lpstr>
      <vt:lpstr>3.3 – Categories of information used by businesses</vt:lpstr>
      <vt:lpstr>3.4 – Stages of data analysis - Stages</vt:lpstr>
      <vt:lpstr>3.4 – Stages of data analysis - Stages</vt:lpstr>
      <vt:lpstr>3.4 – Stages of data analysis - Stages</vt:lpstr>
      <vt:lpstr>3.4 – Stages of data analysis - Stages</vt:lpstr>
      <vt:lpstr>3.4 – Stages of data analysis - Stages</vt:lpstr>
      <vt:lpstr>3.4 – Stages of data analysis - Stages</vt:lpstr>
      <vt:lpstr>3.4 – Stages of data analysis - Stages</vt:lpstr>
      <vt:lpstr>3.4 – Stages of data analysis - Stages</vt:lpstr>
      <vt:lpstr>3.4 – Stages of data analysis - Stages</vt:lpstr>
      <vt:lpstr>3.5 – Data analysis tools  </vt:lpstr>
      <vt:lpstr>3.5 – Data analysis tools  </vt:lpstr>
      <vt:lpstr>3.5 – Data analysis tools - Visualisation of data </vt:lpstr>
      <vt:lpstr>3.5 – Data analysis tools - Trend and pattern identification</vt:lpstr>
      <vt:lpstr>3.5 – Data analysis tools – Data Cleaning</vt:lpstr>
      <vt:lpstr>3.5 – Data analysis tools - Geographic information system/location mapping</vt:lpstr>
      <vt:lpstr>3.6 - Information System Structure  </vt:lpstr>
      <vt:lpstr>3.6 - Information System Structure  </vt:lpstr>
      <vt:lpstr>3.6 - Information System Structure - Open</vt:lpstr>
      <vt:lpstr>3.6 - Information System Structure  </vt:lpstr>
      <vt:lpstr>3.6 - Information System Structure  </vt:lpstr>
      <vt:lpstr>PowerPoint Presentation</vt:lpstr>
      <vt:lpstr>PowerPoint Presentation</vt:lpstr>
      <vt:lpstr>PowerPoint Presentation</vt:lpstr>
      <vt:lpstr>PowerPoint Presentation</vt:lpstr>
      <vt:lpstr>PowerPoint Presentation</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dc:title>
  <dc:subject>eBusiness</dc:subject>
  <dc:creator>Enderoth</dc:creator>
  <cp:lastModifiedBy>Stephen Rafferty</cp:lastModifiedBy>
  <cp:revision>1397</cp:revision>
  <cp:lastPrinted>2014-01-22T18:25:48Z</cp:lastPrinted>
  <dcterms:created xsi:type="dcterms:W3CDTF">2008-03-12T11:01:44Z</dcterms:created>
  <dcterms:modified xsi:type="dcterms:W3CDTF">2018-08-05T18:43:59Z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